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5.xml" ContentType="application/vnd.openxmlformats-officedocument.presentationml.tags+xml"/>
  <Override PartName="/ppt/tags/tag36.xml" ContentType="application/vnd.openxmlformats-officedocument.presentationml.tags+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 id="2147483744" r:id="rId3"/>
    <p:sldMasterId id="2147483756" r:id="rId4"/>
  </p:sldMasterIdLst>
  <p:notesMasterIdLst>
    <p:notesMasterId r:id="rId44"/>
  </p:notesMasterIdLst>
  <p:handoutMasterIdLst>
    <p:handoutMasterId r:id="rId45"/>
  </p:handoutMasterIdLst>
  <p:sldIdLst>
    <p:sldId id="289" r:id="rId5"/>
    <p:sldId id="387" r:id="rId6"/>
    <p:sldId id="388" r:id="rId7"/>
    <p:sldId id="389" r:id="rId8"/>
    <p:sldId id="391" r:id="rId9"/>
    <p:sldId id="351" r:id="rId10"/>
    <p:sldId id="352" r:id="rId11"/>
    <p:sldId id="295" r:id="rId12"/>
    <p:sldId id="378" r:id="rId13"/>
    <p:sldId id="384" r:id="rId14"/>
    <p:sldId id="385" r:id="rId15"/>
    <p:sldId id="383" r:id="rId16"/>
    <p:sldId id="382" r:id="rId17"/>
    <p:sldId id="381" r:id="rId18"/>
    <p:sldId id="379" r:id="rId19"/>
    <p:sldId id="340" r:id="rId20"/>
    <p:sldId id="386" r:id="rId21"/>
    <p:sldId id="362" r:id="rId22"/>
    <p:sldId id="380" r:id="rId23"/>
    <p:sldId id="359" r:id="rId24"/>
    <p:sldId id="336" r:id="rId25"/>
    <p:sldId id="337" r:id="rId26"/>
    <p:sldId id="338" r:id="rId27"/>
    <p:sldId id="370" r:id="rId28"/>
    <p:sldId id="371" r:id="rId29"/>
    <p:sldId id="373" r:id="rId30"/>
    <p:sldId id="372" r:id="rId31"/>
    <p:sldId id="354" r:id="rId32"/>
    <p:sldId id="355" r:id="rId33"/>
    <p:sldId id="356" r:id="rId34"/>
    <p:sldId id="357" r:id="rId35"/>
    <p:sldId id="358" r:id="rId36"/>
    <p:sldId id="361" r:id="rId37"/>
    <p:sldId id="272" r:id="rId38"/>
    <p:sldId id="368" r:id="rId39"/>
    <p:sldId id="364" r:id="rId40"/>
    <p:sldId id="365" r:id="rId41"/>
    <p:sldId id="366" r:id="rId42"/>
    <p:sldId id="367" r:id="rId43"/>
  </p:sldIdLst>
  <p:sldSz cx="9144000" cy="6858000" type="screen4x3"/>
  <p:notesSz cx="6831013" cy="99774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wase Takuya" initials="IT" lastIdx="1" clrIdx="0">
    <p:extLst>
      <p:ext uri="{19B8F6BF-5375-455C-9EA6-DF929625EA0E}">
        <p15:presenceInfo xmlns:p15="http://schemas.microsoft.com/office/powerpoint/2012/main" userId="314d637efe34406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565"/>
    <a:srgbClr val="FF4747"/>
    <a:srgbClr val="FFE1E1"/>
    <a:srgbClr val="FFC9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8" autoAdjust="0"/>
    <p:restoredTop sz="85687" autoAdjust="0"/>
  </p:normalViewPr>
  <p:slideViewPr>
    <p:cSldViewPr snapToGrid="0">
      <p:cViewPr varScale="1">
        <p:scale>
          <a:sx n="68" d="100"/>
          <a:sy n="68" d="100"/>
        </p:scale>
        <p:origin x="672" y="72"/>
      </p:cViewPr>
      <p:guideLst/>
    </p:cSldViewPr>
  </p:slideViewPr>
  <p:notesTextViewPr>
    <p:cViewPr>
      <p:scale>
        <a:sx n="1" d="1"/>
        <a:sy n="1" d="1"/>
      </p:scale>
      <p:origin x="0" y="0"/>
    </p:cViewPr>
  </p:notesTextViewPr>
  <p:notesViewPr>
    <p:cSldViewPr snapToGrid="0">
      <p:cViewPr varScale="1">
        <p:scale>
          <a:sx n="53" d="100"/>
          <a:sy n="53" d="100"/>
        </p:scale>
        <p:origin x="2286"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CC84A6A0-56AD-433A-82FB-97EF9E5DDFEC}">
      <dgm:prSet phldrT="[テキスト]" custT="1"/>
      <dgm:spPr>
        <a:solidFill>
          <a:schemeClr val="accent5"/>
        </a:solidFill>
        <a:ln>
          <a:solidFill>
            <a:schemeClr val="accent5"/>
          </a:solidFill>
        </a:ln>
      </dgm:spPr>
      <dgm:t>
        <a:bodyPr/>
        <a:lstStyle/>
        <a:p>
          <a:r>
            <a:rPr kumimoji="1" lang="ja-JP" altLang="en-US" sz="2400" b="1" dirty="0" smtClean="0">
              <a:solidFill>
                <a:schemeClr val="bg1"/>
              </a:solidFill>
            </a:rPr>
            <a:t>大域探索</a:t>
          </a:r>
          <a:endParaRPr kumimoji="1" lang="ja-JP" altLang="en-US" sz="2400" b="1" dirty="0">
            <a:solidFill>
              <a:schemeClr val="bg1"/>
            </a:solidFill>
          </a:endParaRPr>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a:ln>
          <a:solidFill>
            <a:schemeClr val="accent5"/>
          </a:solidFill>
        </a:ln>
      </dgm:spPr>
      <dgm:t>
        <a:bodyPr/>
        <a:lstStyle/>
        <a:p>
          <a:r>
            <a:rPr kumimoji="1" lang="ja-JP" altLang="en-US" sz="2400" b="1" dirty="0" smtClean="0"/>
            <a:t>局所探索</a:t>
          </a:r>
          <a:endParaRPr kumimoji="1" lang="ja-JP" altLang="en-US" sz="2400" b="1" dirty="0"/>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a:ln>
          <a:solidFill>
            <a:schemeClr val="accent5"/>
          </a:solidFill>
        </a:ln>
      </dgm:spPr>
      <dgm:t>
        <a:bodyPr/>
        <a:lstStyle/>
        <a:p>
          <a:r>
            <a:rPr kumimoji="1" lang="ja-JP" altLang="en-US" sz="2400" b="1" dirty="0" smtClean="0"/>
            <a:t>ランダム</a:t>
          </a:r>
          <a:r>
            <a:rPr kumimoji="1" lang="en-US" altLang="ja-JP" sz="2400" b="1" dirty="0" smtClean="0"/>
            <a:t/>
          </a:r>
          <a:br>
            <a:rPr kumimoji="1" lang="en-US" altLang="ja-JP" sz="2400" b="1" dirty="0" smtClean="0"/>
          </a:br>
          <a:r>
            <a:rPr kumimoji="1" lang="ja-JP" altLang="en-US" sz="2400" b="1" dirty="0" smtClean="0"/>
            <a:t>探索</a:t>
          </a:r>
          <a:endParaRPr kumimoji="1" lang="ja-JP" altLang="en-US" sz="2400" b="1" dirty="0"/>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dgm:t>
        <a:bodyPr/>
        <a:lstStyle/>
        <a:p>
          <a:r>
            <a:rPr kumimoji="1" lang="ja-JP" altLang="en-US" sz="2400" b="1" dirty="0" smtClean="0"/>
            <a:t>評価</a:t>
          </a:r>
          <a:r>
            <a:rPr kumimoji="1" lang="en-US" altLang="ja-JP" sz="2400" b="1" dirty="0" smtClean="0"/>
            <a:t/>
          </a:r>
          <a:br>
            <a:rPr kumimoji="1" lang="en-US" altLang="ja-JP" sz="2400" b="1" dirty="0" smtClean="0"/>
          </a:br>
          <a:r>
            <a:rPr kumimoji="1" lang="ja-JP" altLang="en-US" sz="2400" b="1" dirty="0" smtClean="0"/>
            <a:t>と更新</a:t>
          </a:r>
          <a:endParaRPr kumimoji="1" lang="ja-JP" altLang="en-US" sz="2400" b="1" dirty="0"/>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8D6B31DF-2713-47AD-AB13-01C323D42D15}" type="pres">
      <dgm:prSet presAssocID="{CC84A6A0-56AD-433A-82FB-97EF9E5DDFEC}" presName="parTxOnly" presStyleLbl="node1" presStyleIdx="0" presStyleCnt="4">
        <dgm:presLayoutVars>
          <dgm:chMax val="0"/>
          <dgm:chPref val="0"/>
          <dgm:bulletEnabled val="1"/>
        </dgm:presLayoutVars>
      </dgm:prSet>
      <dgm:spPr/>
      <dgm:t>
        <a:bodyPr/>
        <a:lstStyle/>
        <a:p>
          <a:endParaRPr kumimoji="1" lang="ja-JP" altLang="en-US"/>
        </a:p>
      </dgm:t>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1" presStyleCnt="4">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2" presStyleCnt="4">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3" presStyleCnt="4">
        <dgm:presLayoutVars>
          <dgm:chMax val="0"/>
          <dgm:chPref val="0"/>
          <dgm:bulletEnabled val="1"/>
        </dgm:presLayoutVars>
      </dgm:prSet>
      <dgm:spPr/>
      <dgm:t>
        <a:bodyPr/>
        <a:lstStyle/>
        <a:p>
          <a:endParaRPr kumimoji="1" lang="ja-JP" altLang="en-US"/>
        </a:p>
      </dgm:t>
    </dgm:pt>
  </dgm:ptLst>
  <dgm:cxnLst>
    <dgm:cxn modelId="{AB00217B-3475-445A-BB6D-826141E904AE}" srcId="{22452389-283D-4692-AC6A-F0B6D2DB957F}" destId="{479D386C-CD72-4A27-89F6-9AD8509884CC}" srcOrd="2" destOrd="0" parTransId="{3329782F-6A52-4376-AEB9-E17EBCEF1E11}" sibTransId="{3919DA45-676B-48E3-8706-22E4D9F5E013}"/>
    <dgm:cxn modelId="{B27515CE-BF92-463B-BFC0-960ADDEE5772}" srcId="{22452389-283D-4692-AC6A-F0B6D2DB957F}" destId="{CC84A6A0-56AD-433A-82FB-97EF9E5DDFEC}" srcOrd="0"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3" destOrd="0" parTransId="{4F618A0B-34AE-4EA4-9969-1287AD83EE7C}" sibTransId="{6360996A-3051-4E53-98D9-883182C52594}"/>
    <dgm:cxn modelId="{1D047EED-0FCC-4616-9698-7A0A5617D2A6}" type="presOf" srcId="{2493BC49-8157-469F-B621-BF44F6E1D466}" destId="{BFD7EC7E-A1CA-43C4-BE65-CAB2546B8C70}" srcOrd="0" destOrd="0" presId="urn:microsoft.com/office/officeart/2005/8/layout/chevron1"/>
    <dgm:cxn modelId="{F1805C24-152D-4171-99F3-5D5A78862B1C}" type="presOf" srcId="{22452389-283D-4692-AC6A-F0B6D2DB957F}" destId="{4106300A-70CC-495F-881C-B587021682D0}" srcOrd="0" destOrd="0" presId="urn:microsoft.com/office/officeart/2005/8/layout/chevron1"/>
    <dgm:cxn modelId="{711D7192-4080-48AF-AB0A-7B0DC6ED813E}" type="presOf" srcId="{479D386C-CD72-4A27-89F6-9AD8509884CC}" destId="{6A1FD2D0-DE9F-4431-9EB4-E2CB3ACBD2CB}" srcOrd="0" destOrd="0" presId="urn:microsoft.com/office/officeart/2005/8/layout/chevron1"/>
    <dgm:cxn modelId="{8CC14762-16E5-4B56-A947-185639A48C41}" srcId="{22452389-283D-4692-AC6A-F0B6D2DB957F}" destId="{5406F654-8E20-4B14-BBCB-1DC73A68145B}" srcOrd="1" destOrd="0" parTransId="{3618AF97-DAF9-49D9-8FE9-DA3AB76D8E8E}" sibTransId="{CF3419C5-5067-4D64-A93B-082C6351C119}"/>
    <dgm:cxn modelId="{F9A6C704-CA41-4E72-A9BC-9F9E5BB27475}" type="presOf" srcId="{5406F654-8E20-4B14-BBCB-1DC73A68145B}" destId="{5EDD29CA-6C60-40C5-B9F8-DC1A2C28B94C}" srcOrd="0" destOrd="0" presId="urn:microsoft.com/office/officeart/2005/8/layout/chevron1"/>
    <dgm:cxn modelId="{2989377B-817D-4240-9F3B-462B99006026}" type="presParOf" srcId="{4106300A-70CC-495F-881C-B587021682D0}" destId="{8D6B31DF-2713-47AD-AB13-01C323D42D15}" srcOrd="0" destOrd="0" presId="urn:microsoft.com/office/officeart/2005/8/layout/chevron1"/>
    <dgm:cxn modelId="{28BFFAE5-4D6C-4396-9AC2-E616BC81888F}" type="presParOf" srcId="{4106300A-70CC-495F-881C-B587021682D0}" destId="{24824730-1819-41A0-953D-DFAD77615B7C}" srcOrd="1" destOrd="0" presId="urn:microsoft.com/office/officeart/2005/8/layout/chevron1"/>
    <dgm:cxn modelId="{1CFD2439-D724-41CA-8F79-03F05B66E8AB}" type="presParOf" srcId="{4106300A-70CC-495F-881C-B587021682D0}" destId="{5EDD29CA-6C60-40C5-B9F8-DC1A2C28B94C}" srcOrd="2" destOrd="0" presId="urn:microsoft.com/office/officeart/2005/8/layout/chevron1"/>
    <dgm:cxn modelId="{B82327EC-C8CE-4218-B870-93136094A415}" type="presParOf" srcId="{4106300A-70CC-495F-881C-B587021682D0}" destId="{2B1A9C4B-2CBC-42CD-B9C3-0A8416E2242F}" srcOrd="3" destOrd="0" presId="urn:microsoft.com/office/officeart/2005/8/layout/chevron1"/>
    <dgm:cxn modelId="{859179CF-6ECB-42F0-9DB2-E926B8C1DAA6}" type="presParOf" srcId="{4106300A-70CC-495F-881C-B587021682D0}" destId="{6A1FD2D0-DE9F-4431-9EB4-E2CB3ACBD2CB}" srcOrd="4" destOrd="0" presId="urn:microsoft.com/office/officeart/2005/8/layout/chevron1"/>
    <dgm:cxn modelId="{56DC5BC8-D039-46BB-971B-CA3E5601EBE6}" type="presParOf" srcId="{4106300A-70CC-495F-881C-B587021682D0}" destId="{212F556E-4C33-4D85-A1A8-408E6018B90E}" srcOrd="5" destOrd="0" presId="urn:microsoft.com/office/officeart/2005/8/layout/chevron1"/>
    <dgm:cxn modelId="{3AA9600F-58A7-4B03-9FE3-B90B56D67008}" type="presParOf" srcId="{4106300A-70CC-495F-881C-B587021682D0}" destId="{BFD7EC7E-A1CA-43C4-BE65-CAB2546B8C70}" srcOrd="6" destOrd="0" presId="urn:microsoft.com/office/officeart/2005/8/layout/chevron1"/>
  </dgm:cxnLst>
  <dgm:bg/>
  <dgm:whole>
    <a:ln>
      <a:noFill/>
    </a:ln>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CC84A6A0-56AD-433A-82FB-97EF9E5DDFEC}">
      <dgm:prSet phldrT="[テキスト]" custT="1"/>
      <dgm:spPr>
        <a:ln>
          <a:solidFill>
            <a:schemeClr val="accent5"/>
          </a:solidFill>
        </a:ln>
      </dgm:spPr>
      <dgm:t>
        <a:bodyPr/>
        <a:lstStyle/>
        <a:p>
          <a:r>
            <a:rPr kumimoji="1" lang="ja-JP" altLang="en-US" sz="2400" b="1" dirty="0" smtClean="0"/>
            <a:t>大域探索</a:t>
          </a:r>
          <a:endParaRPr kumimoji="1" lang="ja-JP" altLang="en-US" sz="2400" b="1" dirty="0"/>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a:solidFill>
          <a:schemeClr val="accent5"/>
        </a:solidFill>
        <a:ln>
          <a:solidFill>
            <a:schemeClr val="accent5"/>
          </a:solidFill>
        </a:ln>
      </dgm:spPr>
      <dgm:t>
        <a:bodyPr/>
        <a:lstStyle/>
        <a:p>
          <a:r>
            <a:rPr kumimoji="1" lang="ja-JP" altLang="en-US" sz="2400" b="1" dirty="0" smtClean="0">
              <a:solidFill>
                <a:schemeClr val="bg1"/>
              </a:solidFill>
            </a:rPr>
            <a:t>局所探索</a:t>
          </a:r>
          <a:endParaRPr kumimoji="1" lang="ja-JP" altLang="en-US" sz="2400" b="1" dirty="0">
            <a:solidFill>
              <a:schemeClr val="bg1"/>
            </a:solidFill>
          </a:endParaRPr>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a:ln>
          <a:solidFill>
            <a:schemeClr val="accent5"/>
          </a:solidFill>
        </a:ln>
      </dgm:spPr>
      <dgm:t>
        <a:bodyPr/>
        <a:lstStyle/>
        <a:p>
          <a:r>
            <a:rPr kumimoji="1" lang="ja-JP" altLang="en-US" sz="2400" b="1" dirty="0" smtClean="0"/>
            <a:t>ランダム</a:t>
          </a:r>
          <a:r>
            <a:rPr kumimoji="1" lang="en-US" altLang="ja-JP" sz="2400" b="1" dirty="0" smtClean="0"/>
            <a:t/>
          </a:r>
          <a:br>
            <a:rPr kumimoji="1" lang="en-US" altLang="ja-JP" sz="2400" b="1" dirty="0" smtClean="0"/>
          </a:br>
          <a:r>
            <a:rPr kumimoji="1" lang="ja-JP" altLang="en-US" sz="2400" b="1" dirty="0" smtClean="0"/>
            <a:t>探索</a:t>
          </a:r>
          <a:endParaRPr kumimoji="1" lang="ja-JP" altLang="en-US" sz="2400" b="1" dirty="0"/>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dgm:t>
        <a:bodyPr/>
        <a:lstStyle/>
        <a:p>
          <a:r>
            <a:rPr kumimoji="1" lang="ja-JP" altLang="en-US" sz="2400" b="1" dirty="0" smtClean="0"/>
            <a:t>評価</a:t>
          </a:r>
          <a:r>
            <a:rPr kumimoji="1" lang="en-US" altLang="ja-JP" sz="2400" b="1" dirty="0" smtClean="0"/>
            <a:t/>
          </a:r>
          <a:br>
            <a:rPr kumimoji="1" lang="en-US" altLang="ja-JP" sz="2400" b="1" dirty="0" smtClean="0"/>
          </a:br>
          <a:r>
            <a:rPr kumimoji="1" lang="ja-JP" altLang="en-US" sz="2400" b="1" dirty="0" smtClean="0"/>
            <a:t>と更新</a:t>
          </a:r>
          <a:endParaRPr kumimoji="1" lang="ja-JP" altLang="en-US" sz="2400" b="1" dirty="0"/>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8D6B31DF-2713-47AD-AB13-01C323D42D15}" type="pres">
      <dgm:prSet presAssocID="{CC84A6A0-56AD-433A-82FB-97EF9E5DDFEC}" presName="parTxOnly" presStyleLbl="node1" presStyleIdx="0" presStyleCnt="4">
        <dgm:presLayoutVars>
          <dgm:chMax val="0"/>
          <dgm:chPref val="0"/>
          <dgm:bulletEnabled val="1"/>
        </dgm:presLayoutVars>
      </dgm:prSet>
      <dgm:spPr/>
      <dgm:t>
        <a:bodyPr/>
        <a:lstStyle/>
        <a:p>
          <a:endParaRPr kumimoji="1" lang="ja-JP" altLang="en-US"/>
        </a:p>
      </dgm:t>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1" presStyleCnt="4">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2" presStyleCnt="4">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3" presStyleCnt="4">
        <dgm:presLayoutVars>
          <dgm:chMax val="0"/>
          <dgm:chPref val="0"/>
          <dgm:bulletEnabled val="1"/>
        </dgm:presLayoutVars>
      </dgm:prSet>
      <dgm:spPr/>
      <dgm:t>
        <a:bodyPr/>
        <a:lstStyle/>
        <a:p>
          <a:endParaRPr kumimoji="1" lang="ja-JP" altLang="en-US"/>
        </a:p>
      </dgm:t>
    </dgm:pt>
  </dgm:ptLst>
  <dgm:cxnLst>
    <dgm:cxn modelId="{AB00217B-3475-445A-BB6D-826141E904AE}" srcId="{22452389-283D-4692-AC6A-F0B6D2DB957F}" destId="{479D386C-CD72-4A27-89F6-9AD8509884CC}" srcOrd="2" destOrd="0" parTransId="{3329782F-6A52-4376-AEB9-E17EBCEF1E11}" sibTransId="{3919DA45-676B-48E3-8706-22E4D9F5E013}"/>
    <dgm:cxn modelId="{B27515CE-BF92-463B-BFC0-960ADDEE5772}" srcId="{22452389-283D-4692-AC6A-F0B6D2DB957F}" destId="{CC84A6A0-56AD-433A-82FB-97EF9E5DDFEC}" srcOrd="0"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3" destOrd="0" parTransId="{4F618A0B-34AE-4EA4-9969-1287AD83EE7C}" sibTransId="{6360996A-3051-4E53-98D9-883182C52594}"/>
    <dgm:cxn modelId="{1D047EED-0FCC-4616-9698-7A0A5617D2A6}" type="presOf" srcId="{2493BC49-8157-469F-B621-BF44F6E1D466}" destId="{BFD7EC7E-A1CA-43C4-BE65-CAB2546B8C70}" srcOrd="0" destOrd="0" presId="urn:microsoft.com/office/officeart/2005/8/layout/chevron1"/>
    <dgm:cxn modelId="{F1805C24-152D-4171-99F3-5D5A78862B1C}" type="presOf" srcId="{22452389-283D-4692-AC6A-F0B6D2DB957F}" destId="{4106300A-70CC-495F-881C-B587021682D0}" srcOrd="0" destOrd="0" presId="urn:microsoft.com/office/officeart/2005/8/layout/chevron1"/>
    <dgm:cxn modelId="{711D7192-4080-48AF-AB0A-7B0DC6ED813E}" type="presOf" srcId="{479D386C-CD72-4A27-89F6-9AD8509884CC}" destId="{6A1FD2D0-DE9F-4431-9EB4-E2CB3ACBD2CB}" srcOrd="0" destOrd="0" presId="urn:microsoft.com/office/officeart/2005/8/layout/chevron1"/>
    <dgm:cxn modelId="{8CC14762-16E5-4B56-A947-185639A48C41}" srcId="{22452389-283D-4692-AC6A-F0B6D2DB957F}" destId="{5406F654-8E20-4B14-BBCB-1DC73A68145B}" srcOrd="1" destOrd="0" parTransId="{3618AF97-DAF9-49D9-8FE9-DA3AB76D8E8E}" sibTransId="{CF3419C5-5067-4D64-A93B-082C6351C119}"/>
    <dgm:cxn modelId="{F9A6C704-CA41-4E72-A9BC-9F9E5BB27475}" type="presOf" srcId="{5406F654-8E20-4B14-BBCB-1DC73A68145B}" destId="{5EDD29CA-6C60-40C5-B9F8-DC1A2C28B94C}" srcOrd="0" destOrd="0" presId="urn:microsoft.com/office/officeart/2005/8/layout/chevron1"/>
    <dgm:cxn modelId="{2989377B-817D-4240-9F3B-462B99006026}" type="presParOf" srcId="{4106300A-70CC-495F-881C-B587021682D0}" destId="{8D6B31DF-2713-47AD-AB13-01C323D42D15}" srcOrd="0" destOrd="0" presId="urn:microsoft.com/office/officeart/2005/8/layout/chevron1"/>
    <dgm:cxn modelId="{28BFFAE5-4D6C-4396-9AC2-E616BC81888F}" type="presParOf" srcId="{4106300A-70CC-495F-881C-B587021682D0}" destId="{24824730-1819-41A0-953D-DFAD77615B7C}" srcOrd="1" destOrd="0" presId="urn:microsoft.com/office/officeart/2005/8/layout/chevron1"/>
    <dgm:cxn modelId="{1CFD2439-D724-41CA-8F79-03F05B66E8AB}" type="presParOf" srcId="{4106300A-70CC-495F-881C-B587021682D0}" destId="{5EDD29CA-6C60-40C5-B9F8-DC1A2C28B94C}" srcOrd="2" destOrd="0" presId="urn:microsoft.com/office/officeart/2005/8/layout/chevron1"/>
    <dgm:cxn modelId="{B82327EC-C8CE-4218-B870-93136094A415}" type="presParOf" srcId="{4106300A-70CC-495F-881C-B587021682D0}" destId="{2B1A9C4B-2CBC-42CD-B9C3-0A8416E2242F}" srcOrd="3" destOrd="0" presId="urn:microsoft.com/office/officeart/2005/8/layout/chevron1"/>
    <dgm:cxn modelId="{859179CF-6ECB-42F0-9DB2-E926B8C1DAA6}" type="presParOf" srcId="{4106300A-70CC-495F-881C-B587021682D0}" destId="{6A1FD2D0-DE9F-4431-9EB4-E2CB3ACBD2CB}" srcOrd="4" destOrd="0" presId="urn:microsoft.com/office/officeart/2005/8/layout/chevron1"/>
    <dgm:cxn modelId="{56DC5BC8-D039-46BB-971B-CA3E5601EBE6}" type="presParOf" srcId="{4106300A-70CC-495F-881C-B587021682D0}" destId="{212F556E-4C33-4D85-A1A8-408E6018B90E}" srcOrd="5" destOrd="0" presId="urn:microsoft.com/office/officeart/2005/8/layout/chevron1"/>
    <dgm:cxn modelId="{3AA9600F-58A7-4B03-9FE3-B90B56D67008}" type="presParOf" srcId="{4106300A-70CC-495F-881C-B587021682D0}" destId="{BFD7EC7E-A1CA-43C4-BE65-CAB2546B8C70}" srcOrd="6"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CC84A6A0-56AD-433A-82FB-97EF9E5DDFEC}">
      <dgm:prSet phldrT="[テキスト]" custT="1"/>
      <dgm:spPr>
        <a:ln>
          <a:solidFill>
            <a:schemeClr val="accent5"/>
          </a:solidFill>
        </a:ln>
      </dgm:spPr>
      <dgm:t>
        <a:bodyPr/>
        <a:lstStyle/>
        <a:p>
          <a:r>
            <a:rPr kumimoji="1" lang="ja-JP" altLang="en-US" sz="2400" b="1" dirty="0" smtClean="0"/>
            <a:t>大域探索</a:t>
          </a:r>
          <a:endParaRPr kumimoji="1" lang="ja-JP" altLang="en-US" sz="2400" b="1" dirty="0"/>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a:ln>
          <a:solidFill>
            <a:schemeClr val="accent5"/>
          </a:solidFill>
        </a:ln>
      </dgm:spPr>
      <dgm:t>
        <a:bodyPr/>
        <a:lstStyle/>
        <a:p>
          <a:r>
            <a:rPr kumimoji="1" lang="ja-JP" altLang="en-US" sz="2400" b="1" dirty="0" smtClean="0"/>
            <a:t>局所探索</a:t>
          </a:r>
          <a:endParaRPr kumimoji="1" lang="ja-JP" altLang="en-US" sz="2400" b="1" dirty="0"/>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a:solidFill>
          <a:schemeClr val="accent5"/>
        </a:solidFill>
        <a:ln>
          <a:solidFill>
            <a:schemeClr val="accent5"/>
          </a:solidFill>
        </a:ln>
      </dgm:spPr>
      <dgm:t>
        <a:bodyPr/>
        <a:lstStyle/>
        <a:p>
          <a:r>
            <a:rPr kumimoji="1" lang="ja-JP" altLang="en-US" sz="2400" b="1" dirty="0" smtClean="0">
              <a:solidFill>
                <a:schemeClr val="bg1"/>
              </a:solidFill>
            </a:rPr>
            <a:t>ランダム</a:t>
          </a:r>
          <a:r>
            <a:rPr kumimoji="1" lang="en-US" altLang="ja-JP" sz="2400" b="1" dirty="0" smtClean="0">
              <a:solidFill>
                <a:schemeClr val="bg1"/>
              </a:solidFill>
            </a:rPr>
            <a:t/>
          </a:r>
          <a:br>
            <a:rPr kumimoji="1" lang="en-US" altLang="ja-JP" sz="2400" b="1" dirty="0" smtClean="0">
              <a:solidFill>
                <a:schemeClr val="bg1"/>
              </a:solidFill>
            </a:rPr>
          </a:br>
          <a:r>
            <a:rPr kumimoji="1" lang="ja-JP" altLang="en-US" sz="2400" b="1" dirty="0" smtClean="0">
              <a:solidFill>
                <a:schemeClr val="bg1"/>
              </a:solidFill>
            </a:rPr>
            <a:t>探索</a:t>
          </a:r>
          <a:endParaRPr kumimoji="1" lang="ja-JP" altLang="en-US" sz="2400" b="1" dirty="0">
            <a:solidFill>
              <a:schemeClr val="bg1"/>
            </a:solidFill>
          </a:endParaRPr>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dgm:t>
        <a:bodyPr/>
        <a:lstStyle/>
        <a:p>
          <a:r>
            <a:rPr kumimoji="1" lang="ja-JP" altLang="en-US" sz="2400" b="1" dirty="0" smtClean="0"/>
            <a:t>評価</a:t>
          </a:r>
          <a:r>
            <a:rPr kumimoji="1" lang="en-US" altLang="ja-JP" sz="2400" b="1" dirty="0" smtClean="0"/>
            <a:t/>
          </a:r>
          <a:br>
            <a:rPr kumimoji="1" lang="en-US" altLang="ja-JP" sz="2400" b="1" dirty="0" smtClean="0"/>
          </a:br>
          <a:r>
            <a:rPr kumimoji="1" lang="ja-JP" altLang="en-US" sz="2400" b="1" dirty="0" smtClean="0"/>
            <a:t>と更新</a:t>
          </a:r>
          <a:endParaRPr kumimoji="1" lang="ja-JP" altLang="en-US" sz="2400" b="1" dirty="0"/>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8D6B31DF-2713-47AD-AB13-01C323D42D15}" type="pres">
      <dgm:prSet presAssocID="{CC84A6A0-56AD-433A-82FB-97EF9E5DDFEC}" presName="parTxOnly" presStyleLbl="node1" presStyleIdx="0" presStyleCnt="4">
        <dgm:presLayoutVars>
          <dgm:chMax val="0"/>
          <dgm:chPref val="0"/>
          <dgm:bulletEnabled val="1"/>
        </dgm:presLayoutVars>
      </dgm:prSet>
      <dgm:spPr/>
      <dgm:t>
        <a:bodyPr/>
        <a:lstStyle/>
        <a:p>
          <a:endParaRPr kumimoji="1" lang="ja-JP" altLang="en-US"/>
        </a:p>
      </dgm:t>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1" presStyleCnt="4">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2" presStyleCnt="4">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3" presStyleCnt="4">
        <dgm:presLayoutVars>
          <dgm:chMax val="0"/>
          <dgm:chPref val="0"/>
          <dgm:bulletEnabled val="1"/>
        </dgm:presLayoutVars>
      </dgm:prSet>
      <dgm:spPr/>
      <dgm:t>
        <a:bodyPr/>
        <a:lstStyle/>
        <a:p>
          <a:endParaRPr kumimoji="1" lang="ja-JP" altLang="en-US"/>
        </a:p>
      </dgm:t>
    </dgm:pt>
  </dgm:ptLst>
  <dgm:cxnLst>
    <dgm:cxn modelId="{AB00217B-3475-445A-BB6D-826141E904AE}" srcId="{22452389-283D-4692-AC6A-F0B6D2DB957F}" destId="{479D386C-CD72-4A27-89F6-9AD8509884CC}" srcOrd="2" destOrd="0" parTransId="{3329782F-6A52-4376-AEB9-E17EBCEF1E11}" sibTransId="{3919DA45-676B-48E3-8706-22E4D9F5E013}"/>
    <dgm:cxn modelId="{B27515CE-BF92-463B-BFC0-960ADDEE5772}" srcId="{22452389-283D-4692-AC6A-F0B6D2DB957F}" destId="{CC84A6A0-56AD-433A-82FB-97EF9E5DDFEC}" srcOrd="0"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3" destOrd="0" parTransId="{4F618A0B-34AE-4EA4-9969-1287AD83EE7C}" sibTransId="{6360996A-3051-4E53-98D9-883182C52594}"/>
    <dgm:cxn modelId="{1D047EED-0FCC-4616-9698-7A0A5617D2A6}" type="presOf" srcId="{2493BC49-8157-469F-B621-BF44F6E1D466}" destId="{BFD7EC7E-A1CA-43C4-BE65-CAB2546B8C70}" srcOrd="0" destOrd="0" presId="urn:microsoft.com/office/officeart/2005/8/layout/chevron1"/>
    <dgm:cxn modelId="{F1805C24-152D-4171-99F3-5D5A78862B1C}" type="presOf" srcId="{22452389-283D-4692-AC6A-F0B6D2DB957F}" destId="{4106300A-70CC-495F-881C-B587021682D0}" srcOrd="0" destOrd="0" presId="urn:microsoft.com/office/officeart/2005/8/layout/chevron1"/>
    <dgm:cxn modelId="{711D7192-4080-48AF-AB0A-7B0DC6ED813E}" type="presOf" srcId="{479D386C-CD72-4A27-89F6-9AD8509884CC}" destId="{6A1FD2D0-DE9F-4431-9EB4-E2CB3ACBD2CB}" srcOrd="0" destOrd="0" presId="urn:microsoft.com/office/officeart/2005/8/layout/chevron1"/>
    <dgm:cxn modelId="{8CC14762-16E5-4B56-A947-185639A48C41}" srcId="{22452389-283D-4692-AC6A-F0B6D2DB957F}" destId="{5406F654-8E20-4B14-BBCB-1DC73A68145B}" srcOrd="1" destOrd="0" parTransId="{3618AF97-DAF9-49D9-8FE9-DA3AB76D8E8E}" sibTransId="{CF3419C5-5067-4D64-A93B-082C6351C119}"/>
    <dgm:cxn modelId="{F9A6C704-CA41-4E72-A9BC-9F9E5BB27475}" type="presOf" srcId="{5406F654-8E20-4B14-BBCB-1DC73A68145B}" destId="{5EDD29CA-6C60-40C5-B9F8-DC1A2C28B94C}" srcOrd="0" destOrd="0" presId="urn:microsoft.com/office/officeart/2005/8/layout/chevron1"/>
    <dgm:cxn modelId="{2989377B-817D-4240-9F3B-462B99006026}" type="presParOf" srcId="{4106300A-70CC-495F-881C-B587021682D0}" destId="{8D6B31DF-2713-47AD-AB13-01C323D42D15}" srcOrd="0" destOrd="0" presId="urn:microsoft.com/office/officeart/2005/8/layout/chevron1"/>
    <dgm:cxn modelId="{28BFFAE5-4D6C-4396-9AC2-E616BC81888F}" type="presParOf" srcId="{4106300A-70CC-495F-881C-B587021682D0}" destId="{24824730-1819-41A0-953D-DFAD77615B7C}" srcOrd="1" destOrd="0" presId="urn:microsoft.com/office/officeart/2005/8/layout/chevron1"/>
    <dgm:cxn modelId="{1CFD2439-D724-41CA-8F79-03F05B66E8AB}" type="presParOf" srcId="{4106300A-70CC-495F-881C-B587021682D0}" destId="{5EDD29CA-6C60-40C5-B9F8-DC1A2C28B94C}" srcOrd="2" destOrd="0" presId="urn:microsoft.com/office/officeart/2005/8/layout/chevron1"/>
    <dgm:cxn modelId="{B82327EC-C8CE-4218-B870-93136094A415}" type="presParOf" srcId="{4106300A-70CC-495F-881C-B587021682D0}" destId="{2B1A9C4B-2CBC-42CD-B9C3-0A8416E2242F}" srcOrd="3" destOrd="0" presId="urn:microsoft.com/office/officeart/2005/8/layout/chevron1"/>
    <dgm:cxn modelId="{859179CF-6ECB-42F0-9DB2-E926B8C1DAA6}" type="presParOf" srcId="{4106300A-70CC-495F-881C-B587021682D0}" destId="{6A1FD2D0-DE9F-4431-9EB4-E2CB3ACBD2CB}" srcOrd="4" destOrd="0" presId="urn:microsoft.com/office/officeart/2005/8/layout/chevron1"/>
    <dgm:cxn modelId="{56DC5BC8-D039-46BB-971B-CA3E5601EBE6}" type="presParOf" srcId="{4106300A-70CC-495F-881C-B587021682D0}" destId="{212F556E-4C33-4D85-A1A8-408E6018B90E}" srcOrd="5" destOrd="0" presId="urn:microsoft.com/office/officeart/2005/8/layout/chevron1"/>
    <dgm:cxn modelId="{3AA9600F-58A7-4B03-9FE3-B90B56D67008}" type="presParOf" srcId="{4106300A-70CC-495F-881C-B587021682D0}" destId="{BFD7EC7E-A1CA-43C4-BE65-CAB2546B8C70}" srcOrd="6"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CC84A6A0-56AD-433A-82FB-97EF9E5DDFEC}">
      <dgm:prSet phldrT="[テキスト]" custT="1"/>
      <dgm:spPr/>
      <dgm:t>
        <a:bodyPr/>
        <a:lstStyle/>
        <a:p>
          <a:r>
            <a:rPr kumimoji="1" lang="ja-JP" altLang="en-US" sz="2400" b="1" dirty="0" smtClean="0"/>
            <a:t>大域探索</a:t>
          </a:r>
          <a:endParaRPr kumimoji="1" lang="ja-JP" altLang="en-US" sz="2400" b="1" dirty="0"/>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dgm:t>
        <a:bodyPr/>
        <a:lstStyle/>
        <a:p>
          <a:r>
            <a:rPr kumimoji="1" lang="ja-JP" altLang="en-US" sz="2400" b="1" dirty="0" smtClean="0"/>
            <a:t>局所探索</a:t>
          </a:r>
          <a:endParaRPr kumimoji="1" lang="ja-JP" altLang="en-US" sz="2400" b="1" dirty="0"/>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dgm:t>
        <a:bodyPr/>
        <a:lstStyle/>
        <a:p>
          <a:r>
            <a:rPr kumimoji="1" lang="ja-JP" altLang="en-US" sz="2400" b="1" dirty="0" smtClean="0"/>
            <a:t>ランダム</a:t>
          </a:r>
          <a:r>
            <a:rPr kumimoji="1" lang="en-US" altLang="ja-JP" sz="2400" b="1" dirty="0" smtClean="0"/>
            <a:t/>
          </a:r>
          <a:br>
            <a:rPr kumimoji="1" lang="en-US" altLang="ja-JP" sz="2400" b="1" dirty="0" smtClean="0"/>
          </a:br>
          <a:r>
            <a:rPr kumimoji="1" lang="ja-JP" altLang="en-US" sz="2400" b="1" dirty="0" smtClean="0"/>
            <a:t>探索</a:t>
          </a:r>
          <a:endParaRPr kumimoji="1" lang="ja-JP" altLang="en-US" sz="2400" b="1" dirty="0"/>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a:solidFill>
          <a:schemeClr val="accent5"/>
        </a:solidFill>
      </dgm:spPr>
      <dgm:t>
        <a:bodyPr/>
        <a:lstStyle/>
        <a:p>
          <a:r>
            <a:rPr kumimoji="1" lang="ja-JP" altLang="en-US" sz="2400" b="1" dirty="0" smtClean="0">
              <a:solidFill>
                <a:schemeClr val="bg1"/>
              </a:solidFill>
            </a:rPr>
            <a:t>評価</a:t>
          </a:r>
          <a:r>
            <a:rPr kumimoji="1" lang="en-US" altLang="ja-JP" sz="2400" b="1" dirty="0" smtClean="0">
              <a:solidFill>
                <a:schemeClr val="bg1"/>
              </a:solidFill>
            </a:rPr>
            <a:t/>
          </a:r>
          <a:br>
            <a:rPr kumimoji="1" lang="en-US" altLang="ja-JP" sz="2400" b="1" dirty="0" smtClean="0">
              <a:solidFill>
                <a:schemeClr val="bg1"/>
              </a:solidFill>
            </a:rPr>
          </a:br>
          <a:r>
            <a:rPr kumimoji="1" lang="ja-JP" altLang="en-US" sz="2400" b="1" dirty="0" smtClean="0">
              <a:solidFill>
                <a:schemeClr val="bg1"/>
              </a:solidFill>
            </a:rPr>
            <a:t>と更新</a:t>
          </a:r>
          <a:endParaRPr kumimoji="1" lang="ja-JP" altLang="en-US" sz="2400" b="1" dirty="0">
            <a:solidFill>
              <a:schemeClr val="bg1"/>
            </a:solidFill>
          </a:endParaRPr>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8D6B31DF-2713-47AD-AB13-01C323D42D15}" type="pres">
      <dgm:prSet presAssocID="{CC84A6A0-56AD-433A-82FB-97EF9E5DDFEC}" presName="parTxOnly" presStyleLbl="node1" presStyleIdx="0" presStyleCnt="4">
        <dgm:presLayoutVars>
          <dgm:chMax val="0"/>
          <dgm:chPref val="0"/>
          <dgm:bulletEnabled val="1"/>
        </dgm:presLayoutVars>
      </dgm:prSet>
      <dgm:spPr/>
      <dgm:t>
        <a:bodyPr/>
        <a:lstStyle/>
        <a:p>
          <a:endParaRPr kumimoji="1" lang="ja-JP" altLang="en-US"/>
        </a:p>
      </dgm:t>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1" presStyleCnt="4">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2" presStyleCnt="4">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3" presStyleCnt="4">
        <dgm:presLayoutVars>
          <dgm:chMax val="0"/>
          <dgm:chPref val="0"/>
          <dgm:bulletEnabled val="1"/>
        </dgm:presLayoutVars>
      </dgm:prSet>
      <dgm:spPr/>
      <dgm:t>
        <a:bodyPr/>
        <a:lstStyle/>
        <a:p>
          <a:endParaRPr kumimoji="1" lang="ja-JP" altLang="en-US"/>
        </a:p>
      </dgm:t>
    </dgm:pt>
  </dgm:ptLst>
  <dgm:cxnLst>
    <dgm:cxn modelId="{AB00217B-3475-445A-BB6D-826141E904AE}" srcId="{22452389-283D-4692-AC6A-F0B6D2DB957F}" destId="{479D386C-CD72-4A27-89F6-9AD8509884CC}" srcOrd="2" destOrd="0" parTransId="{3329782F-6A52-4376-AEB9-E17EBCEF1E11}" sibTransId="{3919DA45-676B-48E3-8706-22E4D9F5E013}"/>
    <dgm:cxn modelId="{B27515CE-BF92-463B-BFC0-960ADDEE5772}" srcId="{22452389-283D-4692-AC6A-F0B6D2DB957F}" destId="{CC84A6A0-56AD-433A-82FB-97EF9E5DDFEC}" srcOrd="0"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3" destOrd="0" parTransId="{4F618A0B-34AE-4EA4-9969-1287AD83EE7C}" sibTransId="{6360996A-3051-4E53-98D9-883182C52594}"/>
    <dgm:cxn modelId="{1D047EED-0FCC-4616-9698-7A0A5617D2A6}" type="presOf" srcId="{2493BC49-8157-469F-B621-BF44F6E1D466}" destId="{BFD7EC7E-A1CA-43C4-BE65-CAB2546B8C70}" srcOrd="0" destOrd="0" presId="urn:microsoft.com/office/officeart/2005/8/layout/chevron1"/>
    <dgm:cxn modelId="{F1805C24-152D-4171-99F3-5D5A78862B1C}" type="presOf" srcId="{22452389-283D-4692-AC6A-F0B6D2DB957F}" destId="{4106300A-70CC-495F-881C-B587021682D0}" srcOrd="0" destOrd="0" presId="urn:microsoft.com/office/officeart/2005/8/layout/chevron1"/>
    <dgm:cxn modelId="{711D7192-4080-48AF-AB0A-7B0DC6ED813E}" type="presOf" srcId="{479D386C-CD72-4A27-89F6-9AD8509884CC}" destId="{6A1FD2D0-DE9F-4431-9EB4-E2CB3ACBD2CB}" srcOrd="0" destOrd="0" presId="urn:microsoft.com/office/officeart/2005/8/layout/chevron1"/>
    <dgm:cxn modelId="{8CC14762-16E5-4B56-A947-185639A48C41}" srcId="{22452389-283D-4692-AC6A-F0B6D2DB957F}" destId="{5406F654-8E20-4B14-BBCB-1DC73A68145B}" srcOrd="1" destOrd="0" parTransId="{3618AF97-DAF9-49D9-8FE9-DA3AB76D8E8E}" sibTransId="{CF3419C5-5067-4D64-A93B-082C6351C119}"/>
    <dgm:cxn modelId="{F9A6C704-CA41-4E72-A9BC-9F9E5BB27475}" type="presOf" srcId="{5406F654-8E20-4B14-BBCB-1DC73A68145B}" destId="{5EDD29CA-6C60-40C5-B9F8-DC1A2C28B94C}" srcOrd="0" destOrd="0" presId="urn:microsoft.com/office/officeart/2005/8/layout/chevron1"/>
    <dgm:cxn modelId="{2989377B-817D-4240-9F3B-462B99006026}" type="presParOf" srcId="{4106300A-70CC-495F-881C-B587021682D0}" destId="{8D6B31DF-2713-47AD-AB13-01C323D42D15}" srcOrd="0" destOrd="0" presId="urn:microsoft.com/office/officeart/2005/8/layout/chevron1"/>
    <dgm:cxn modelId="{28BFFAE5-4D6C-4396-9AC2-E616BC81888F}" type="presParOf" srcId="{4106300A-70CC-495F-881C-B587021682D0}" destId="{24824730-1819-41A0-953D-DFAD77615B7C}" srcOrd="1" destOrd="0" presId="urn:microsoft.com/office/officeart/2005/8/layout/chevron1"/>
    <dgm:cxn modelId="{1CFD2439-D724-41CA-8F79-03F05B66E8AB}" type="presParOf" srcId="{4106300A-70CC-495F-881C-B587021682D0}" destId="{5EDD29CA-6C60-40C5-B9F8-DC1A2C28B94C}" srcOrd="2" destOrd="0" presId="urn:microsoft.com/office/officeart/2005/8/layout/chevron1"/>
    <dgm:cxn modelId="{B82327EC-C8CE-4218-B870-93136094A415}" type="presParOf" srcId="{4106300A-70CC-495F-881C-B587021682D0}" destId="{2B1A9C4B-2CBC-42CD-B9C3-0A8416E2242F}" srcOrd="3" destOrd="0" presId="urn:microsoft.com/office/officeart/2005/8/layout/chevron1"/>
    <dgm:cxn modelId="{859179CF-6ECB-42F0-9DB2-E926B8C1DAA6}" type="presParOf" srcId="{4106300A-70CC-495F-881C-B587021682D0}" destId="{6A1FD2D0-DE9F-4431-9EB4-E2CB3ACBD2CB}" srcOrd="4" destOrd="0" presId="urn:microsoft.com/office/officeart/2005/8/layout/chevron1"/>
    <dgm:cxn modelId="{56DC5BC8-D039-46BB-971B-CA3E5601EBE6}" type="presParOf" srcId="{4106300A-70CC-495F-881C-B587021682D0}" destId="{212F556E-4C33-4D85-A1A8-408E6018B90E}" srcOrd="5" destOrd="0" presId="urn:microsoft.com/office/officeart/2005/8/layout/chevron1"/>
    <dgm:cxn modelId="{3AA9600F-58A7-4B03-9FE3-B90B56D67008}" type="presParOf" srcId="{4106300A-70CC-495F-881C-B587021682D0}" destId="{BFD7EC7E-A1CA-43C4-BE65-CAB2546B8C70}" srcOrd="6" destOrd="0" presId="urn:microsoft.com/office/officeart/2005/8/layout/chevron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B31DF-2713-47AD-AB13-01C323D42D15}">
      <dsp:nvSpPr>
        <dsp:cNvPr id="0" name=""/>
        <dsp:cNvSpPr/>
      </dsp:nvSpPr>
      <dsp:spPr>
        <a:xfrm>
          <a:off x="3562" y="0"/>
          <a:ext cx="2073654" cy="641415"/>
        </a:xfrm>
        <a:prstGeom prst="chevron">
          <a:avLst/>
        </a:prstGeom>
        <a:solidFill>
          <a:schemeClr val="accent5"/>
        </a:solidFill>
        <a:ln w="1270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大域探索</a:t>
          </a:r>
          <a:endParaRPr kumimoji="1" lang="ja-JP" altLang="en-US" sz="2400" b="1" kern="1200" dirty="0">
            <a:solidFill>
              <a:schemeClr val="bg1"/>
            </a:solidFill>
          </a:endParaRPr>
        </a:p>
      </dsp:txBody>
      <dsp:txXfrm>
        <a:off x="324270" y="0"/>
        <a:ext cx="1432239" cy="641415"/>
      </dsp:txXfrm>
    </dsp:sp>
    <dsp:sp modelId="{5EDD29CA-6C60-40C5-B9F8-DC1A2C28B94C}">
      <dsp:nvSpPr>
        <dsp:cNvPr id="0" name=""/>
        <dsp:cNvSpPr/>
      </dsp:nvSpPr>
      <dsp:spPr>
        <a:xfrm>
          <a:off x="1869851" y="0"/>
          <a:ext cx="2073654" cy="641415"/>
        </a:xfrm>
        <a:prstGeom prst="chevron">
          <a:avLst/>
        </a:prstGeom>
        <a:solidFill>
          <a:schemeClr val="lt1">
            <a:hueOff val="0"/>
            <a:satOff val="0"/>
            <a:lumOff val="0"/>
            <a:alphaOff val="0"/>
          </a:schemeClr>
        </a:solidFill>
        <a:ln w="1270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局所探索</a:t>
          </a:r>
          <a:endParaRPr kumimoji="1" lang="ja-JP" altLang="en-US" sz="2400" b="1" kern="1200" dirty="0"/>
        </a:p>
      </dsp:txBody>
      <dsp:txXfrm>
        <a:off x="2190559" y="0"/>
        <a:ext cx="1432239" cy="641415"/>
      </dsp:txXfrm>
    </dsp:sp>
    <dsp:sp modelId="{6A1FD2D0-DE9F-4431-9EB4-E2CB3ACBD2CB}">
      <dsp:nvSpPr>
        <dsp:cNvPr id="0" name=""/>
        <dsp:cNvSpPr/>
      </dsp:nvSpPr>
      <dsp:spPr>
        <a:xfrm>
          <a:off x="3736141" y="0"/>
          <a:ext cx="2073654" cy="641415"/>
        </a:xfrm>
        <a:prstGeom prst="chevron">
          <a:avLst/>
        </a:prstGeom>
        <a:solidFill>
          <a:schemeClr val="lt1">
            <a:hueOff val="0"/>
            <a:satOff val="0"/>
            <a:lumOff val="0"/>
            <a:alphaOff val="0"/>
          </a:schemeClr>
        </a:solidFill>
        <a:ln w="1270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ランダム</a:t>
          </a:r>
          <a:r>
            <a:rPr kumimoji="1" lang="en-US" altLang="ja-JP" sz="2400" b="1" kern="1200" dirty="0" smtClean="0"/>
            <a:t/>
          </a:r>
          <a:br>
            <a:rPr kumimoji="1" lang="en-US" altLang="ja-JP" sz="2400" b="1" kern="1200" dirty="0" smtClean="0"/>
          </a:br>
          <a:r>
            <a:rPr kumimoji="1" lang="ja-JP" altLang="en-US" sz="2400" b="1" kern="1200" dirty="0" smtClean="0"/>
            <a:t>探索</a:t>
          </a:r>
          <a:endParaRPr kumimoji="1" lang="ja-JP" altLang="en-US" sz="2400" b="1" kern="1200" dirty="0"/>
        </a:p>
      </dsp:txBody>
      <dsp:txXfrm>
        <a:off x="4056849" y="0"/>
        <a:ext cx="1432239" cy="641415"/>
      </dsp:txXfrm>
    </dsp:sp>
    <dsp:sp modelId="{BFD7EC7E-A1CA-43C4-BE65-CAB2546B8C70}">
      <dsp:nvSpPr>
        <dsp:cNvPr id="0" name=""/>
        <dsp:cNvSpPr/>
      </dsp:nvSpPr>
      <dsp:spPr>
        <a:xfrm>
          <a:off x="5602430" y="0"/>
          <a:ext cx="2073654" cy="64141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評価</a:t>
          </a:r>
          <a:r>
            <a:rPr kumimoji="1" lang="en-US" altLang="ja-JP" sz="2400" b="1" kern="1200" dirty="0" smtClean="0"/>
            <a:t/>
          </a:r>
          <a:br>
            <a:rPr kumimoji="1" lang="en-US" altLang="ja-JP" sz="2400" b="1" kern="1200" dirty="0" smtClean="0"/>
          </a:br>
          <a:r>
            <a:rPr kumimoji="1" lang="ja-JP" altLang="en-US" sz="2400" b="1" kern="1200" dirty="0" smtClean="0"/>
            <a:t>と更新</a:t>
          </a:r>
          <a:endParaRPr kumimoji="1" lang="ja-JP" altLang="en-US" sz="2400" b="1" kern="1200" dirty="0"/>
        </a:p>
      </dsp:txBody>
      <dsp:txXfrm>
        <a:off x="5923138" y="0"/>
        <a:ext cx="1432239" cy="641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B31DF-2713-47AD-AB13-01C323D42D15}">
      <dsp:nvSpPr>
        <dsp:cNvPr id="0" name=""/>
        <dsp:cNvSpPr/>
      </dsp:nvSpPr>
      <dsp:spPr>
        <a:xfrm>
          <a:off x="3562" y="0"/>
          <a:ext cx="2073654" cy="641415"/>
        </a:xfrm>
        <a:prstGeom prst="chevron">
          <a:avLst/>
        </a:prstGeom>
        <a:solidFill>
          <a:schemeClr val="lt1">
            <a:hueOff val="0"/>
            <a:satOff val="0"/>
            <a:lumOff val="0"/>
            <a:alphaOff val="0"/>
          </a:schemeClr>
        </a:solidFill>
        <a:ln w="1270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大域探索</a:t>
          </a:r>
          <a:endParaRPr kumimoji="1" lang="ja-JP" altLang="en-US" sz="2400" b="1" kern="1200" dirty="0"/>
        </a:p>
      </dsp:txBody>
      <dsp:txXfrm>
        <a:off x="324270" y="0"/>
        <a:ext cx="1432239" cy="641415"/>
      </dsp:txXfrm>
    </dsp:sp>
    <dsp:sp modelId="{5EDD29CA-6C60-40C5-B9F8-DC1A2C28B94C}">
      <dsp:nvSpPr>
        <dsp:cNvPr id="0" name=""/>
        <dsp:cNvSpPr/>
      </dsp:nvSpPr>
      <dsp:spPr>
        <a:xfrm>
          <a:off x="1869851" y="0"/>
          <a:ext cx="2073654" cy="641415"/>
        </a:xfrm>
        <a:prstGeom prst="chevron">
          <a:avLst/>
        </a:prstGeom>
        <a:solidFill>
          <a:schemeClr val="accent5"/>
        </a:solidFill>
        <a:ln w="1270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局所探索</a:t>
          </a:r>
          <a:endParaRPr kumimoji="1" lang="ja-JP" altLang="en-US" sz="2400" b="1" kern="1200" dirty="0">
            <a:solidFill>
              <a:schemeClr val="bg1"/>
            </a:solidFill>
          </a:endParaRPr>
        </a:p>
      </dsp:txBody>
      <dsp:txXfrm>
        <a:off x="2190559" y="0"/>
        <a:ext cx="1432239" cy="641415"/>
      </dsp:txXfrm>
    </dsp:sp>
    <dsp:sp modelId="{6A1FD2D0-DE9F-4431-9EB4-E2CB3ACBD2CB}">
      <dsp:nvSpPr>
        <dsp:cNvPr id="0" name=""/>
        <dsp:cNvSpPr/>
      </dsp:nvSpPr>
      <dsp:spPr>
        <a:xfrm>
          <a:off x="3736141" y="0"/>
          <a:ext cx="2073654" cy="641415"/>
        </a:xfrm>
        <a:prstGeom prst="chevron">
          <a:avLst/>
        </a:prstGeom>
        <a:solidFill>
          <a:schemeClr val="lt1">
            <a:hueOff val="0"/>
            <a:satOff val="0"/>
            <a:lumOff val="0"/>
            <a:alphaOff val="0"/>
          </a:schemeClr>
        </a:solidFill>
        <a:ln w="1270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ランダム</a:t>
          </a:r>
          <a:r>
            <a:rPr kumimoji="1" lang="en-US" altLang="ja-JP" sz="2400" b="1" kern="1200" dirty="0" smtClean="0"/>
            <a:t/>
          </a:r>
          <a:br>
            <a:rPr kumimoji="1" lang="en-US" altLang="ja-JP" sz="2400" b="1" kern="1200" dirty="0" smtClean="0"/>
          </a:br>
          <a:r>
            <a:rPr kumimoji="1" lang="ja-JP" altLang="en-US" sz="2400" b="1" kern="1200" dirty="0" smtClean="0"/>
            <a:t>探索</a:t>
          </a:r>
          <a:endParaRPr kumimoji="1" lang="ja-JP" altLang="en-US" sz="2400" b="1" kern="1200" dirty="0"/>
        </a:p>
      </dsp:txBody>
      <dsp:txXfrm>
        <a:off x="4056849" y="0"/>
        <a:ext cx="1432239" cy="641415"/>
      </dsp:txXfrm>
    </dsp:sp>
    <dsp:sp modelId="{BFD7EC7E-A1CA-43C4-BE65-CAB2546B8C70}">
      <dsp:nvSpPr>
        <dsp:cNvPr id="0" name=""/>
        <dsp:cNvSpPr/>
      </dsp:nvSpPr>
      <dsp:spPr>
        <a:xfrm>
          <a:off x="5602430" y="0"/>
          <a:ext cx="2073654" cy="64141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評価</a:t>
          </a:r>
          <a:r>
            <a:rPr kumimoji="1" lang="en-US" altLang="ja-JP" sz="2400" b="1" kern="1200" dirty="0" smtClean="0"/>
            <a:t/>
          </a:r>
          <a:br>
            <a:rPr kumimoji="1" lang="en-US" altLang="ja-JP" sz="2400" b="1" kern="1200" dirty="0" smtClean="0"/>
          </a:br>
          <a:r>
            <a:rPr kumimoji="1" lang="ja-JP" altLang="en-US" sz="2400" b="1" kern="1200" dirty="0" smtClean="0"/>
            <a:t>と更新</a:t>
          </a:r>
          <a:endParaRPr kumimoji="1" lang="ja-JP" altLang="en-US" sz="2400" b="1" kern="1200" dirty="0"/>
        </a:p>
      </dsp:txBody>
      <dsp:txXfrm>
        <a:off x="5923138" y="0"/>
        <a:ext cx="1432239" cy="6414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B31DF-2713-47AD-AB13-01C323D42D15}">
      <dsp:nvSpPr>
        <dsp:cNvPr id="0" name=""/>
        <dsp:cNvSpPr/>
      </dsp:nvSpPr>
      <dsp:spPr>
        <a:xfrm>
          <a:off x="3562" y="0"/>
          <a:ext cx="2073654" cy="641415"/>
        </a:xfrm>
        <a:prstGeom prst="chevron">
          <a:avLst/>
        </a:prstGeom>
        <a:solidFill>
          <a:schemeClr val="lt1">
            <a:hueOff val="0"/>
            <a:satOff val="0"/>
            <a:lumOff val="0"/>
            <a:alphaOff val="0"/>
          </a:schemeClr>
        </a:solidFill>
        <a:ln w="1270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大域探索</a:t>
          </a:r>
          <a:endParaRPr kumimoji="1" lang="ja-JP" altLang="en-US" sz="2400" b="1" kern="1200" dirty="0"/>
        </a:p>
      </dsp:txBody>
      <dsp:txXfrm>
        <a:off x="324270" y="0"/>
        <a:ext cx="1432239" cy="641415"/>
      </dsp:txXfrm>
    </dsp:sp>
    <dsp:sp modelId="{5EDD29CA-6C60-40C5-B9F8-DC1A2C28B94C}">
      <dsp:nvSpPr>
        <dsp:cNvPr id="0" name=""/>
        <dsp:cNvSpPr/>
      </dsp:nvSpPr>
      <dsp:spPr>
        <a:xfrm>
          <a:off x="1869851" y="0"/>
          <a:ext cx="2073654" cy="641415"/>
        </a:xfrm>
        <a:prstGeom prst="chevron">
          <a:avLst/>
        </a:prstGeom>
        <a:solidFill>
          <a:schemeClr val="lt1">
            <a:hueOff val="0"/>
            <a:satOff val="0"/>
            <a:lumOff val="0"/>
            <a:alphaOff val="0"/>
          </a:schemeClr>
        </a:solidFill>
        <a:ln w="1270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局所探索</a:t>
          </a:r>
          <a:endParaRPr kumimoji="1" lang="ja-JP" altLang="en-US" sz="2400" b="1" kern="1200" dirty="0"/>
        </a:p>
      </dsp:txBody>
      <dsp:txXfrm>
        <a:off x="2190559" y="0"/>
        <a:ext cx="1432239" cy="641415"/>
      </dsp:txXfrm>
    </dsp:sp>
    <dsp:sp modelId="{6A1FD2D0-DE9F-4431-9EB4-E2CB3ACBD2CB}">
      <dsp:nvSpPr>
        <dsp:cNvPr id="0" name=""/>
        <dsp:cNvSpPr/>
      </dsp:nvSpPr>
      <dsp:spPr>
        <a:xfrm>
          <a:off x="3736141" y="0"/>
          <a:ext cx="2073654" cy="641415"/>
        </a:xfrm>
        <a:prstGeom prst="chevron">
          <a:avLst/>
        </a:prstGeom>
        <a:solidFill>
          <a:schemeClr val="accent5"/>
        </a:solidFill>
        <a:ln w="1270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ランダム</a:t>
          </a:r>
          <a:r>
            <a:rPr kumimoji="1" lang="en-US" altLang="ja-JP" sz="2400" b="1" kern="1200" dirty="0" smtClean="0">
              <a:solidFill>
                <a:schemeClr val="bg1"/>
              </a:solidFill>
            </a:rPr>
            <a:t/>
          </a:r>
          <a:br>
            <a:rPr kumimoji="1" lang="en-US" altLang="ja-JP" sz="2400" b="1" kern="1200" dirty="0" smtClean="0">
              <a:solidFill>
                <a:schemeClr val="bg1"/>
              </a:solidFill>
            </a:rPr>
          </a:br>
          <a:r>
            <a:rPr kumimoji="1" lang="ja-JP" altLang="en-US" sz="2400" b="1" kern="1200" dirty="0" smtClean="0">
              <a:solidFill>
                <a:schemeClr val="bg1"/>
              </a:solidFill>
            </a:rPr>
            <a:t>探索</a:t>
          </a:r>
          <a:endParaRPr kumimoji="1" lang="ja-JP" altLang="en-US" sz="2400" b="1" kern="1200" dirty="0">
            <a:solidFill>
              <a:schemeClr val="bg1"/>
            </a:solidFill>
          </a:endParaRPr>
        </a:p>
      </dsp:txBody>
      <dsp:txXfrm>
        <a:off x="4056849" y="0"/>
        <a:ext cx="1432239" cy="641415"/>
      </dsp:txXfrm>
    </dsp:sp>
    <dsp:sp modelId="{BFD7EC7E-A1CA-43C4-BE65-CAB2546B8C70}">
      <dsp:nvSpPr>
        <dsp:cNvPr id="0" name=""/>
        <dsp:cNvSpPr/>
      </dsp:nvSpPr>
      <dsp:spPr>
        <a:xfrm>
          <a:off x="5602430" y="0"/>
          <a:ext cx="2073654" cy="64141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評価</a:t>
          </a:r>
          <a:r>
            <a:rPr kumimoji="1" lang="en-US" altLang="ja-JP" sz="2400" b="1" kern="1200" dirty="0" smtClean="0"/>
            <a:t/>
          </a:r>
          <a:br>
            <a:rPr kumimoji="1" lang="en-US" altLang="ja-JP" sz="2400" b="1" kern="1200" dirty="0" smtClean="0"/>
          </a:br>
          <a:r>
            <a:rPr kumimoji="1" lang="ja-JP" altLang="en-US" sz="2400" b="1" kern="1200" dirty="0" smtClean="0"/>
            <a:t>と更新</a:t>
          </a:r>
          <a:endParaRPr kumimoji="1" lang="ja-JP" altLang="en-US" sz="2400" b="1" kern="1200" dirty="0"/>
        </a:p>
      </dsp:txBody>
      <dsp:txXfrm>
        <a:off x="5923138" y="0"/>
        <a:ext cx="1432239" cy="6414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B31DF-2713-47AD-AB13-01C323D42D15}">
      <dsp:nvSpPr>
        <dsp:cNvPr id="0" name=""/>
        <dsp:cNvSpPr/>
      </dsp:nvSpPr>
      <dsp:spPr>
        <a:xfrm>
          <a:off x="3562" y="0"/>
          <a:ext cx="2073654" cy="64141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大域探索</a:t>
          </a:r>
          <a:endParaRPr kumimoji="1" lang="ja-JP" altLang="en-US" sz="2400" b="1" kern="1200" dirty="0"/>
        </a:p>
      </dsp:txBody>
      <dsp:txXfrm>
        <a:off x="324270" y="0"/>
        <a:ext cx="1432239" cy="641415"/>
      </dsp:txXfrm>
    </dsp:sp>
    <dsp:sp modelId="{5EDD29CA-6C60-40C5-B9F8-DC1A2C28B94C}">
      <dsp:nvSpPr>
        <dsp:cNvPr id="0" name=""/>
        <dsp:cNvSpPr/>
      </dsp:nvSpPr>
      <dsp:spPr>
        <a:xfrm>
          <a:off x="1869851" y="0"/>
          <a:ext cx="2073654" cy="64141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局所探索</a:t>
          </a:r>
          <a:endParaRPr kumimoji="1" lang="ja-JP" altLang="en-US" sz="2400" b="1" kern="1200" dirty="0"/>
        </a:p>
      </dsp:txBody>
      <dsp:txXfrm>
        <a:off x="2190559" y="0"/>
        <a:ext cx="1432239" cy="641415"/>
      </dsp:txXfrm>
    </dsp:sp>
    <dsp:sp modelId="{6A1FD2D0-DE9F-4431-9EB4-E2CB3ACBD2CB}">
      <dsp:nvSpPr>
        <dsp:cNvPr id="0" name=""/>
        <dsp:cNvSpPr/>
      </dsp:nvSpPr>
      <dsp:spPr>
        <a:xfrm>
          <a:off x="3736141" y="0"/>
          <a:ext cx="2073654" cy="641415"/>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ランダム</a:t>
          </a:r>
          <a:r>
            <a:rPr kumimoji="1" lang="en-US" altLang="ja-JP" sz="2400" b="1" kern="1200" dirty="0" smtClean="0"/>
            <a:t/>
          </a:r>
          <a:br>
            <a:rPr kumimoji="1" lang="en-US" altLang="ja-JP" sz="2400" b="1" kern="1200" dirty="0" smtClean="0"/>
          </a:br>
          <a:r>
            <a:rPr kumimoji="1" lang="ja-JP" altLang="en-US" sz="2400" b="1" kern="1200" dirty="0" smtClean="0"/>
            <a:t>探索</a:t>
          </a:r>
          <a:endParaRPr kumimoji="1" lang="ja-JP" altLang="en-US" sz="2400" b="1" kern="1200" dirty="0"/>
        </a:p>
      </dsp:txBody>
      <dsp:txXfrm>
        <a:off x="4056849" y="0"/>
        <a:ext cx="1432239" cy="641415"/>
      </dsp:txXfrm>
    </dsp:sp>
    <dsp:sp modelId="{BFD7EC7E-A1CA-43C4-BE65-CAB2546B8C70}">
      <dsp:nvSpPr>
        <dsp:cNvPr id="0" name=""/>
        <dsp:cNvSpPr/>
      </dsp:nvSpPr>
      <dsp:spPr>
        <a:xfrm>
          <a:off x="5602430" y="0"/>
          <a:ext cx="2073654" cy="641415"/>
        </a:xfrm>
        <a:prstGeom prst="chevron">
          <a:avLst/>
        </a:prstGeom>
        <a:solidFill>
          <a:schemeClr val="accent5"/>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評価</a:t>
          </a:r>
          <a:r>
            <a:rPr kumimoji="1" lang="en-US" altLang="ja-JP" sz="2400" b="1" kern="1200" dirty="0" smtClean="0">
              <a:solidFill>
                <a:schemeClr val="bg1"/>
              </a:solidFill>
            </a:rPr>
            <a:t/>
          </a:r>
          <a:br>
            <a:rPr kumimoji="1" lang="en-US" altLang="ja-JP" sz="2400" b="1" kern="1200" dirty="0" smtClean="0">
              <a:solidFill>
                <a:schemeClr val="bg1"/>
              </a:solidFill>
            </a:rPr>
          </a:br>
          <a:r>
            <a:rPr kumimoji="1" lang="ja-JP" altLang="en-US" sz="2400" b="1" kern="1200" dirty="0" smtClean="0">
              <a:solidFill>
                <a:schemeClr val="bg1"/>
              </a:solidFill>
            </a:rPr>
            <a:t>と更新</a:t>
          </a:r>
          <a:endParaRPr kumimoji="1" lang="ja-JP" altLang="en-US" sz="2400" b="1" kern="1200" dirty="0">
            <a:solidFill>
              <a:schemeClr val="bg1"/>
            </a:solidFill>
          </a:endParaRPr>
        </a:p>
      </dsp:txBody>
      <dsp:txXfrm>
        <a:off x="5923138" y="0"/>
        <a:ext cx="1432239" cy="64141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60106" cy="50060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69326" y="0"/>
            <a:ext cx="2960106" cy="500605"/>
          </a:xfrm>
          <a:prstGeom prst="rect">
            <a:avLst/>
          </a:prstGeom>
        </p:spPr>
        <p:txBody>
          <a:bodyPr vert="horz" lIns="91440" tIns="45720" rIns="91440" bIns="45720" rtlCol="0"/>
          <a:lstStyle>
            <a:lvl1pPr algn="r">
              <a:defRPr sz="1200"/>
            </a:lvl1pPr>
          </a:lstStyle>
          <a:p>
            <a:fld id="{D9C7CC76-6DEC-420F-9D52-039E5176D3BC}" type="datetimeFigureOut">
              <a:rPr kumimoji="1" lang="ja-JP" altLang="en-US" smtClean="0"/>
              <a:t>2018/11/28</a:t>
            </a:fld>
            <a:endParaRPr kumimoji="1" lang="ja-JP" altLang="en-US"/>
          </a:p>
        </p:txBody>
      </p:sp>
      <p:sp>
        <p:nvSpPr>
          <p:cNvPr id="4" name="フッター プレースホルダー 3"/>
          <p:cNvSpPr>
            <a:spLocks noGrp="1"/>
          </p:cNvSpPr>
          <p:nvPr>
            <p:ph type="ftr" sz="quarter" idx="2"/>
          </p:nvPr>
        </p:nvSpPr>
        <p:spPr>
          <a:xfrm>
            <a:off x="0" y="9476835"/>
            <a:ext cx="2960106" cy="500604"/>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69326" y="9476835"/>
            <a:ext cx="2960106" cy="500604"/>
          </a:xfrm>
          <a:prstGeom prst="rect">
            <a:avLst/>
          </a:prstGeom>
        </p:spPr>
        <p:txBody>
          <a:bodyPr vert="horz" lIns="91440" tIns="45720" rIns="91440" bIns="45720" rtlCol="0" anchor="b"/>
          <a:lstStyle>
            <a:lvl1pPr algn="r">
              <a:defRPr sz="1200"/>
            </a:lvl1pPr>
          </a:lstStyle>
          <a:p>
            <a:fld id="{2E47E9D3-F88F-4434-94A0-F5925BE9A0C8}" type="slidenum">
              <a:rPr kumimoji="1" lang="ja-JP" altLang="en-US" smtClean="0"/>
              <a:t>‹#›</a:t>
            </a:fld>
            <a:endParaRPr kumimoji="1" lang="ja-JP" altLang="en-US"/>
          </a:p>
        </p:txBody>
      </p:sp>
    </p:spTree>
    <p:extLst>
      <p:ext uri="{BB962C8B-B14F-4D97-AF65-F5344CB8AC3E}">
        <p14:creationId xmlns:p14="http://schemas.microsoft.com/office/powerpoint/2010/main" val="13505282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60106" cy="50060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69326" y="0"/>
            <a:ext cx="2960106" cy="500605"/>
          </a:xfrm>
          <a:prstGeom prst="rect">
            <a:avLst/>
          </a:prstGeom>
        </p:spPr>
        <p:txBody>
          <a:bodyPr vert="horz" lIns="91440" tIns="45720" rIns="91440" bIns="45720" rtlCol="0"/>
          <a:lstStyle>
            <a:lvl1pPr algn="r">
              <a:defRPr sz="1200"/>
            </a:lvl1pPr>
          </a:lstStyle>
          <a:p>
            <a:fld id="{B0D15564-A848-4273-B4FB-3963DEC3837D}" type="datetimeFigureOut">
              <a:rPr kumimoji="1" lang="ja-JP" altLang="en-US" smtClean="0"/>
              <a:t>2018/11/28</a:t>
            </a:fld>
            <a:endParaRPr kumimoji="1" lang="ja-JP" altLang="en-US"/>
          </a:p>
        </p:txBody>
      </p:sp>
      <p:sp>
        <p:nvSpPr>
          <p:cNvPr id="4" name="スライド イメージ プレースホルダー 3"/>
          <p:cNvSpPr>
            <a:spLocks noGrp="1" noRot="1" noChangeAspect="1"/>
          </p:cNvSpPr>
          <p:nvPr>
            <p:ph type="sldImg" idx="2"/>
          </p:nvPr>
        </p:nvSpPr>
        <p:spPr>
          <a:xfrm>
            <a:off x="1171575" y="1247775"/>
            <a:ext cx="4487863" cy="3367088"/>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3102" y="4801642"/>
            <a:ext cx="5464810" cy="3928616"/>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476835"/>
            <a:ext cx="2960106" cy="500604"/>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69326" y="9476835"/>
            <a:ext cx="2960106" cy="500604"/>
          </a:xfrm>
          <a:prstGeom prst="rect">
            <a:avLst/>
          </a:prstGeom>
        </p:spPr>
        <p:txBody>
          <a:bodyPr vert="horz" lIns="91440" tIns="45720" rIns="91440" bIns="45720" rtlCol="0" anchor="b"/>
          <a:lstStyle>
            <a:lvl1pPr algn="r">
              <a:defRPr sz="1200"/>
            </a:lvl1pPr>
          </a:lstStyle>
          <a:p>
            <a:fld id="{B9C1E597-8CB9-43D5-908D-17CFD8549411}" type="slidenum">
              <a:rPr kumimoji="1" lang="ja-JP" altLang="en-US" smtClean="0"/>
              <a:t>‹#›</a:t>
            </a:fld>
            <a:endParaRPr kumimoji="1" lang="ja-JP" altLang="en-US"/>
          </a:p>
        </p:txBody>
      </p:sp>
    </p:spTree>
    <p:extLst>
      <p:ext uri="{BB962C8B-B14F-4D97-AF65-F5344CB8AC3E}">
        <p14:creationId xmlns:p14="http://schemas.microsoft.com/office/powerpoint/2010/main" val="413425349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ここでアニメーション</a:t>
            </a:r>
            <a:endParaRPr kumimoji="1" lang="ja-JP" altLang="en-US" dirty="0"/>
          </a:p>
        </p:txBody>
      </p:sp>
      <p:sp>
        <p:nvSpPr>
          <p:cNvPr id="4" name="スライド番号プレースホルダー 3"/>
          <p:cNvSpPr>
            <a:spLocks noGrp="1"/>
          </p:cNvSpPr>
          <p:nvPr>
            <p:ph type="sldNum" sz="quarter" idx="10"/>
          </p:nvPr>
        </p:nvSpPr>
        <p:spPr/>
        <p:txBody>
          <a:bodyPr/>
          <a:lstStyle/>
          <a:p>
            <a:fld id="{B9C1E597-8CB9-43D5-908D-17CFD8549411}" type="slidenum">
              <a:rPr kumimoji="1" lang="ja-JP" altLang="en-US" smtClean="0"/>
              <a:t>1</a:t>
            </a:fld>
            <a:endParaRPr kumimoji="1" lang="ja-JP" altLang="en-US"/>
          </a:p>
        </p:txBody>
      </p:sp>
    </p:spTree>
    <p:extLst>
      <p:ext uri="{BB962C8B-B14F-4D97-AF65-F5344CB8AC3E}">
        <p14:creationId xmlns:p14="http://schemas.microsoft.com/office/powerpoint/2010/main" val="2589525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9C1E597-8CB9-43D5-908D-17CFD8549411}" type="slidenum">
              <a:rPr kumimoji="1" lang="ja-JP" altLang="en-US" smtClean="0"/>
              <a:t>25</a:t>
            </a:fld>
            <a:endParaRPr kumimoji="1" lang="ja-JP" altLang="en-US"/>
          </a:p>
        </p:txBody>
      </p:sp>
    </p:spTree>
    <p:extLst>
      <p:ext uri="{BB962C8B-B14F-4D97-AF65-F5344CB8AC3E}">
        <p14:creationId xmlns:p14="http://schemas.microsoft.com/office/powerpoint/2010/main" val="2395955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9C1E597-8CB9-43D5-908D-17CFD8549411}" type="slidenum">
              <a:rPr kumimoji="1" lang="ja-JP" altLang="en-US" smtClean="0"/>
              <a:t>27</a:t>
            </a:fld>
            <a:endParaRPr kumimoji="1" lang="ja-JP" altLang="en-US"/>
          </a:p>
        </p:txBody>
      </p:sp>
    </p:spTree>
    <p:extLst>
      <p:ext uri="{BB962C8B-B14F-4D97-AF65-F5344CB8AC3E}">
        <p14:creationId xmlns:p14="http://schemas.microsoft.com/office/powerpoint/2010/main" val="3994858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解探索空間に個体を</a:t>
            </a:r>
            <a:r>
              <a:rPr kumimoji="1" lang="en-US" altLang="ja-JP" dirty="0" smtClean="0"/>
              <a:t>5</a:t>
            </a:r>
            <a:r>
              <a:rPr kumimoji="1" lang="ja-JP" altLang="en-US" dirty="0" smtClean="0"/>
              <a:t>個生成し，最良個体が</a:t>
            </a:r>
            <a:r>
              <a:rPr kumimoji="1" lang="en-US" altLang="ja-JP" dirty="0" smtClean="0"/>
              <a:t>x5</a:t>
            </a:r>
            <a:r>
              <a:rPr kumimoji="1" lang="ja-JP" altLang="en-US" dirty="0" smtClean="0"/>
              <a:t>であったとき，</a:t>
            </a:r>
            <a:r>
              <a:rPr kumimoji="1" lang="en-US" altLang="ja-JP" dirty="0" smtClean="0"/>
              <a:t>x5=x*</a:t>
            </a:r>
            <a:r>
              <a:rPr kumimoji="1" lang="ja-JP" altLang="en-US" dirty="0" smtClean="0"/>
              <a:t>とする（アニメ）．個体の初期速度を制限するためにパラメータ</a:t>
            </a:r>
            <a:r>
              <a:rPr kumimoji="1" lang="en-US" altLang="ja-JP" dirty="0" smtClean="0"/>
              <a:t>f</a:t>
            </a:r>
            <a:r>
              <a:rPr kumimoji="1" lang="ja-JP" altLang="en-US" dirty="0" smtClean="0"/>
              <a:t>で調整され，次の式で速度が更新されます（アニメ</a:t>
            </a:r>
            <a:r>
              <a:rPr kumimoji="1" lang="en-US" altLang="ja-JP" dirty="0" smtClean="0"/>
              <a:t>×</a:t>
            </a:r>
            <a:r>
              <a:rPr kumimoji="1" lang="ja-JP" altLang="en-US" dirty="0" smtClean="0"/>
              <a:t>２）．現在の位置</a:t>
            </a:r>
            <a:r>
              <a:rPr kumimoji="1" lang="en-US" altLang="ja-JP" dirty="0" smtClean="0"/>
              <a:t>x1</a:t>
            </a:r>
            <a:r>
              <a:rPr kumimoji="1" lang="ja-JP" altLang="en-US" dirty="0" smtClean="0"/>
              <a:t>に対し，速度</a:t>
            </a:r>
            <a:r>
              <a:rPr kumimoji="1" lang="en-US" altLang="ja-JP" dirty="0" smtClean="0"/>
              <a:t>v</a:t>
            </a:r>
            <a:r>
              <a:rPr kumimoji="1" lang="ja-JP" altLang="en-US" dirty="0" smtClean="0"/>
              <a:t>で新たな個体候補を生成する（アニメ）．次に局所</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36</a:t>
            </a:fld>
            <a:endParaRPr kumimoji="1" lang="ja-JP" altLang="en-US"/>
          </a:p>
        </p:txBody>
      </p:sp>
    </p:spTree>
    <p:extLst>
      <p:ext uri="{BB962C8B-B14F-4D97-AF65-F5344CB8AC3E}">
        <p14:creationId xmlns:p14="http://schemas.microsoft.com/office/powerpoint/2010/main" val="3779502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最良個体付近に個体候補を生成する（アニメ）</a:t>
            </a:r>
            <a:endParaRPr kumimoji="1" lang="en-US" altLang="ja-JP" dirty="0" smtClean="0"/>
          </a:p>
          <a:p>
            <a:r>
              <a:rPr kumimoji="1" lang="ja-JP" altLang="en-US" dirty="0" smtClean="0"/>
              <a:t>パルスレート</a:t>
            </a:r>
            <a:r>
              <a:rPr kumimoji="1" lang="en-US" altLang="ja-JP" dirty="0" smtClean="0"/>
              <a:t>r</a:t>
            </a:r>
            <a:r>
              <a:rPr kumimoji="1" lang="ja-JP" altLang="en-US" dirty="0" smtClean="0"/>
              <a:t>が</a:t>
            </a:r>
            <a:r>
              <a:rPr kumimoji="1" lang="en-US" altLang="ja-JP" dirty="0" smtClean="0"/>
              <a:t>01</a:t>
            </a:r>
            <a:r>
              <a:rPr kumimoji="1" lang="ja-JP" altLang="en-US" dirty="0" smtClean="0"/>
              <a:t>の乱数による条件式を満たす場合のみ、</a:t>
            </a:r>
            <a:endParaRPr kumimoji="1" lang="en-US" altLang="ja-JP" dirty="0" smtClean="0"/>
          </a:p>
          <a:p>
            <a:r>
              <a:rPr kumimoji="1" lang="en-US" altLang="ja-JP" dirty="0" smtClean="0"/>
              <a:t>ε</a:t>
            </a:r>
            <a:r>
              <a:rPr kumimoji="1" lang="ja-JP" altLang="en-US" dirty="0" smtClean="0"/>
              <a:t>は最良個体付近の</a:t>
            </a:r>
            <a:r>
              <a:rPr kumimoji="1" lang="en-US" altLang="ja-JP" dirty="0" smtClean="0"/>
              <a:t>[-1,1]</a:t>
            </a:r>
            <a:r>
              <a:rPr kumimoji="1" lang="ja-JP" altLang="en-US" dirty="0" smtClean="0"/>
              <a:t>の範囲内のランダムな値とパラメータ</a:t>
            </a:r>
            <a:r>
              <a:rPr kumimoji="1" lang="en-US" altLang="ja-JP" dirty="0" smtClean="0"/>
              <a:t>A</a:t>
            </a:r>
            <a:r>
              <a:rPr kumimoji="1" lang="ja-JP" altLang="en-US" dirty="0" smtClean="0"/>
              <a:t>より、個体候補を生成する</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37</a:t>
            </a:fld>
            <a:endParaRPr kumimoji="1" lang="ja-JP" altLang="en-US"/>
          </a:p>
        </p:txBody>
      </p:sp>
    </p:spTree>
    <p:extLst>
      <p:ext uri="{BB962C8B-B14F-4D97-AF65-F5344CB8AC3E}">
        <p14:creationId xmlns:p14="http://schemas.microsoft.com/office/powerpoint/2010/main" val="1850750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解探索空間内にランダムで個体候補を生成する．（アニメ）</a:t>
            </a:r>
            <a:endParaRPr kumimoji="1" lang="en-US" altLang="ja-JP" dirty="0" smtClean="0"/>
          </a:p>
          <a:p>
            <a:r>
              <a:rPr kumimoji="1" lang="ja-JP" altLang="en-US" dirty="0" smtClean="0"/>
              <a:t>解空間の上限を</a:t>
            </a:r>
            <a:r>
              <a:rPr kumimoji="1" lang="en-US" altLang="ja-JP" smtClean="0"/>
              <a:t>ub,</a:t>
            </a:r>
            <a:r>
              <a:rPr kumimoji="1" lang="ja-JP" altLang="en-US" dirty="0" smtClean="0"/>
              <a:t>下限を</a:t>
            </a:r>
            <a:r>
              <a:rPr kumimoji="1" lang="en-US" altLang="ja-JP" dirty="0" err="1" smtClean="0"/>
              <a:t>lb</a:t>
            </a:r>
            <a:r>
              <a:rPr kumimoji="1" lang="ja-JP" altLang="en-US" dirty="0" smtClean="0"/>
              <a:t>として，探索空間内にランダムに個体を生成します</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38</a:t>
            </a:fld>
            <a:endParaRPr kumimoji="1" lang="ja-JP" altLang="en-US"/>
          </a:p>
        </p:txBody>
      </p:sp>
    </p:spTree>
    <p:extLst>
      <p:ext uri="{BB962C8B-B14F-4D97-AF65-F5344CB8AC3E}">
        <p14:creationId xmlns:p14="http://schemas.microsoft.com/office/powerpoint/2010/main" val="1884518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生成した</a:t>
            </a:r>
            <a:r>
              <a:rPr kumimoji="1" lang="en-US" altLang="ja-JP" dirty="0" smtClean="0"/>
              <a:t>3</a:t>
            </a:r>
            <a:r>
              <a:rPr kumimoji="1" lang="ja-JP" altLang="en-US" dirty="0" err="1" smtClean="0"/>
              <a:t>つの</a:t>
            </a:r>
            <a:r>
              <a:rPr kumimoji="1" lang="ja-JP" altLang="en-US" dirty="0" smtClean="0"/>
              <a:t>候補の中より現在の個体より評価値が高ければ更新する。ここでは（アニメ）．また同時に</a:t>
            </a:r>
            <a:r>
              <a:rPr kumimoji="1" lang="en-US" altLang="ja-JP" dirty="0" smtClean="0"/>
              <a:t>A</a:t>
            </a:r>
            <a:r>
              <a:rPr kumimoji="1" lang="ja-JP" altLang="en-US" dirty="0" smtClean="0"/>
              <a:t>と</a:t>
            </a:r>
            <a:r>
              <a:rPr kumimoji="1" lang="en-US" altLang="ja-JP" dirty="0" smtClean="0"/>
              <a:t>r</a:t>
            </a:r>
            <a:r>
              <a:rPr kumimoji="1" lang="ja-JP" altLang="en-US" dirty="0" smtClean="0"/>
              <a:t>が減衰係数によって更新され、徐々に</a:t>
            </a:r>
            <a:r>
              <a:rPr kumimoji="1" lang="en-US" altLang="ja-JP" dirty="0" smtClean="0"/>
              <a:t>…</a:t>
            </a:r>
            <a:r>
              <a:rPr kumimoji="1" lang="ja-JP" altLang="en-US" dirty="0" err="1"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39</a:t>
            </a:fld>
            <a:endParaRPr kumimoji="1" lang="ja-JP" altLang="en-US"/>
          </a:p>
        </p:txBody>
      </p:sp>
    </p:spTree>
    <p:extLst>
      <p:ext uri="{BB962C8B-B14F-4D97-AF65-F5344CB8AC3E}">
        <p14:creationId xmlns:p14="http://schemas.microsoft.com/office/powerpoint/2010/main" val="2244576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F1: </a:t>
            </a:r>
            <a:r>
              <a:rPr kumimoji="1" lang="ja-JP" altLang="en-US" dirty="0" smtClean="0"/>
              <a:t>通算通信日数が大きい方が望ましい</a:t>
            </a:r>
            <a:endParaRPr kumimoji="1" lang="en-US" altLang="ja-JP" dirty="0" smtClean="0"/>
          </a:p>
          <a:p>
            <a:r>
              <a:rPr kumimoji="1" lang="en-US" altLang="ja-JP" dirty="0" smtClean="0"/>
              <a:t>C1:</a:t>
            </a:r>
            <a:r>
              <a:rPr kumimoji="1" lang="en-US" altLang="ja-JP" baseline="0" dirty="0" smtClean="0"/>
              <a:t> </a:t>
            </a:r>
            <a:r>
              <a:rPr kumimoji="1" lang="ja-JP" altLang="en-US" baseline="0" dirty="0" smtClean="0"/>
              <a:t>太陽光発電に依存するため，日陰日数が短いほど望ましい</a:t>
            </a:r>
            <a:endParaRPr kumimoji="1" lang="en-US" altLang="ja-JP" baseline="0" dirty="0" smtClean="0"/>
          </a:p>
          <a:p>
            <a:r>
              <a:rPr kumimoji="1" lang="en-US" altLang="ja-JP" baseline="0" dirty="0" smtClean="0"/>
              <a:t>C2: </a:t>
            </a:r>
            <a:r>
              <a:rPr kumimoji="1" lang="ja-JP" altLang="en-US" baseline="0" dirty="0" smtClean="0"/>
              <a:t>傾斜があまりに急であると機体が転倒するため，傾斜がなるべく小さいほうが望ましい</a:t>
            </a:r>
            <a:endParaRPr kumimoji="1" lang="ja-JP" altLang="en-US" dirty="0"/>
          </a:p>
        </p:txBody>
      </p:sp>
      <p:sp>
        <p:nvSpPr>
          <p:cNvPr id="4" name="スライド番号プレースホルダー 3"/>
          <p:cNvSpPr>
            <a:spLocks noGrp="1"/>
          </p:cNvSpPr>
          <p:nvPr>
            <p:ph type="sldNum" sz="quarter" idx="10"/>
          </p:nvPr>
        </p:nvSpPr>
        <p:spPr/>
        <p:txBody>
          <a:bodyPr/>
          <a:lstStyle/>
          <a:p>
            <a:fld id="{B9C1E597-8CB9-43D5-908D-17CFD8549411}" type="slidenum">
              <a:rPr kumimoji="1" lang="ja-JP" altLang="en-US" smtClean="0"/>
              <a:t>2</a:t>
            </a:fld>
            <a:endParaRPr kumimoji="1" lang="ja-JP" altLang="en-US"/>
          </a:p>
        </p:txBody>
      </p:sp>
    </p:spTree>
    <p:extLst>
      <p:ext uri="{BB962C8B-B14F-4D97-AF65-F5344CB8AC3E}">
        <p14:creationId xmlns:p14="http://schemas.microsoft.com/office/powerpoint/2010/main" val="1860606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9C1E597-8CB9-43D5-908D-17CFD8549411}" type="slidenum">
              <a:rPr kumimoji="1" lang="ja-JP" altLang="en-US" smtClean="0"/>
              <a:t>3</a:t>
            </a:fld>
            <a:endParaRPr kumimoji="1" lang="ja-JP" altLang="en-US"/>
          </a:p>
        </p:txBody>
      </p:sp>
    </p:spTree>
    <p:extLst>
      <p:ext uri="{BB962C8B-B14F-4D97-AF65-F5344CB8AC3E}">
        <p14:creationId xmlns:p14="http://schemas.microsoft.com/office/powerpoint/2010/main" val="3203571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9C1E597-8CB9-43D5-908D-17CFD8549411}" type="slidenum">
              <a:rPr kumimoji="1" lang="ja-JP" altLang="en-US" smtClean="0"/>
              <a:t>4</a:t>
            </a:fld>
            <a:endParaRPr kumimoji="1" lang="ja-JP" altLang="en-US"/>
          </a:p>
        </p:txBody>
      </p:sp>
    </p:spTree>
    <p:extLst>
      <p:ext uri="{BB962C8B-B14F-4D97-AF65-F5344CB8AC3E}">
        <p14:creationId xmlns:p14="http://schemas.microsoft.com/office/powerpoint/2010/main" val="3537646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a:t>
            </a:r>
            <a:r>
              <a:rPr kumimoji="1" lang="ja-JP" altLang="en-US" dirty="0" smtClean="0"/>
              <a:t>の値より，評価回数は</a:t>
            </a:r>
            <a:r>
              <a:rPr kumimoji="1" lang="en-US" altLang="ja-JP" dirty="0" smtClean="0"/>
              <a:t>1~15</a:t>
            </a:r>
            <a:r>
              <a:rPr kumimoji="1" lang="ja-JP" altLang="en-US" dirty="0" smtClean="0"/>
              <a:t>回更新している</a:t>
            </a:r>
            <a:endParaRPr kumimoji="1" lang="ja-JP" altLang="en-US" dirty="0"/>
          </a:p>
        </p:txBody>
      </p:sp>
      <p:sp>
        <p:nvSpPr>
          <p:cNvPr id="4" name="スライド番号プレースホルダー 3"/>
          <p:cNvSpPr>
            <a:spLocks noGrp="1"/>
          </p:cNvSpPr>
          <p:nvPr>
            <p:ph type="sldNum" sz="quarter" idx="10"/>
          </p:nvPr>
        </p:nvSpPr>
        <p:spPr/>
        <p:txBody>
          <a:bodyPr/>
          <a:lstStyle/>
          <a:p>
            <a:fld id="{B9C1E597-8CB9-43D5-908D-17CFD8549411}" type="slidenum">
              <a:rPr kumimoji="1" lang="ja-JP" altLang="en-US" smtClean="0"/>
              <a:t>6</a:t>
            </a:fld>
            <a:endParaRPr kumimoji="1" lang="ja-JP" altLang="en-US"/>
          </a:p>
        </p:txBody>
      </p:sp>
    </p:spTree>
    <p:extLst>
      <p:ext uri="{BB962C8B-B14F-4D97-AF65-F5344CB8AC3E}">
        <p14:creationId xmlns:p14="http://schemas.microsoft.com/office/powerpoint/2010/main" val="3888083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9C1E597-8CB9-43D5-908D-17CFD8549411}" type="slidenum">
              <a:rPr kumimoji="1" lang="ja-JP" altLang="en-US" smtClean="0"/>
              <a:t>16</a:t>
            </a:fld>
            <a:endParaRPr kumimoji="1" lang="ja-JP" altLang="en-US"/>
          </a:p>
        </p:txBody>
      </p:sp>
    </p:spTree>
    <p:extLst>
      <p:ext uri="{BB962C8B-B14F-4D97-AF65-F5344CB8AC3E}">
        <p14:creationId xmlns:p14="http://schemas.microsoft.com/office/powerpoint/2010/main" val="3701178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9C1E597-8CB9-43D5-908D-17CFD8549411}" type="slidenum">
              <a:rPr kumimoji="1" lang="ja-JP" altLang="en-US" smtClean="0"/>
              <a:t>22</a:t>
            </a:fld>
            <a:endParaRPr kumimoji="1" lang="ja-JP" altLang="en-US"/>
          </a:p>
        </p:txBody>
      </p:sp>
    </p:spTree>
    <p:extLst>
      <p:ext uri="{BB962C8B-B14F-4D97-AF65-F5344CB8AC3E}">
        <p14:creationId xmlns:p14="http://schemas.microsoft.com/office/powerpoint/2010/main" val="2522432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9C1E597-8CB9-43D5-908D-17CFD8549411}" type="slidenum">
              <a:rPr kumimoji="1" lang="ja-JP" altLang="en-US" smtClean="0"/>
              <a:t>23</a:t>
            </a:fld>
            <a:endParaRPr kumimoji="1" lang="ja-JP" altLang="en-US"/>
          </a:p>
        </p:txBody>
      </p:sp>
    </p:spTree>
    <p:extLst>
      <p:ext uri="{BB962C8B-B14F-4D97-AF65-F5344CB8AC3E}">
        <p14:creationId xmlns:p14="http://schemas.microsoft.com/office/powerpoint/2010/main" val="3910694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9C1E597-8CB9-43D5-908D-17CFD8549411}" type="slidenum">
              <a:rPr kumimoji="1" lang="ja-JP" altLang="en-US" smtClean="0"/>
              <a:t>24</a:t>
            </a:fld>
            <a:endParaRPr kumimoji="1" lang="ja-JP" altLang="en-US"/>
          </a:p>
        </p:txBody>
      </p:sp>
    </p:spTree>
    <p:extLst>
      <p:ext uri="{BB962C8B-B14F-4D97-AF65-F5344CB8AC3E}">
        <p14:creationId xmlns:p14="http://schemas.microsoft.com/office/powerpoint/2010/main" val="1151380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F37D40D3-A8DF-482D-8C27-5D4C46968E34}"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15407166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8_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633845" y="1289539"/>
            <a:ext cx="7886700" cy="48906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C56309C-F294-42CB-8B9B-1ECE68877F57}"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
        <p:nvSpPr>
          <p:cNvPr id="7" name="ホームベース 6"/>
          <p:cNvSpPr/>
          <p:nvPr userDrawn="1"/>
        </p:nvSpPr>
        <p:spPr>
          <a:xfrm>
            <a:off x="-2" y="0"/>
            <a:ext cx="9144002" cy="1101969"/>
          </a:xfrm>
          <a:prstGeom prst="homePlate">
            <a:avLst/>
          </a:prstGeom>
          <a:solidFill>
            <a:srgbClr val="00B05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41031" y="64482"/>
            <a:ext cx="9102969" cy="1101969"/>
          </a:xfrm>
        </p:spPr>
        <p:txBody>
          <a:bodyPr>
            <a:noAutofit/>
          </a:bodyPr>
          <a:lstStyle>
            <a:lvl1pPr>
              <a:defRPr sz="4000">
                <a:solidFill>
                  <a:schemeClr val="bg1"/>
                </a:solidFill>
              </a:defRPr>
            </a:lvl1pPr>
          </a:lstStyle>
          <a:p>
            <a:r>
              <a:rPr lang="ja-JP" altLang="en-US" dirty="0" smtClean="0"/>
              <a:t>マスター タイトルの書式設定</a:t>
            </a:r>
            <a:endParaRPr lang="en-US" dirty="0"/>
          </a:p>
        </p:txBody>
      </p:sp>
    </p:spTree>
    <p:extLst>
      <p:ext uri="{BB962C8B-B14F-4D97-AF65-F5344CB8AC3E}">
        <p14:creationId xmlns:p14="http://schemas.microsoft.com/office/powerpoint/2010/main" val="380799654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00882F1-CE17-4A04-BAE6-B32352300D02}"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171782369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D455B699-F472-47D0-8627-507E3CB63651}" type="datetime1">
              <a:rPr kumimoji="1" lang="ja-JP" altLang="en-US" smtClean="0"/>
              <a:t>2018/11/28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4023016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Date Placeholder 6"/>
          <p:cNvSpPr>
            <a:spLocks noGrp="1"/>
          </p:cNvSpPr>
          <p:nvPr>
            <p:ph type="dt" sz="half" idx="10"/>
          </p:nvPr>
        </p:nvSpPr>
        <p:spPr/>
        <p:txBody>
          <a:bodyPr/>
          <a:lstStyle/>
          <a:p>
            <a:fld id="{0142615B-D6F5-45B4-B6EC-28C425354CBD}" type="datetime1">
              <a:rPr kumimoji="1" lang="ja-JP" altLang="en-US" smtClean="0"/>
              <a:t>2018/11/28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
        <p:nvSpPr>
          <p:cNvPr id="10" name="Title 9"/>
          <p:cNvSpPr>
            <a:spLocks noGrp="1"/>
          </p:cNvSpPr>
          <p:nvPr>
            <p:ph type="title"/>
          </p:nvPr>
        </p:nvSpPr>
        <p:spPr/>
        <p:txBody>
          <a:bodyPr/>
          <a:lstStyle/>
          <a:p>
            <a:r>
              <a:rPr lang="ja-JP" altLang="en-US" smtClean="0"/>
              <a:t>マスター タイトルの書式設定</a:t>
            </a:r>
            <a:endParaRPr lang="en-US" dirty="0"/>
          </a:p>
        </p:txBody>
      </p:sp>
    </p:spTree>
    <p:extLst>
      <p:ext uri="{BB962C8B-B14F-4D97-AF65-F5344CB8AC3E}">
        <p14:creationId xmlns:p14="http://schemas.microsoft.com/office/powerpoint/2010/main" val="3793952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6E5C08D-7854-4B4D-A5C3-13A48D33DB57}" type="datetime1">
              <a:rPr kumimoji="1" lang="ja-JP" altLang="en-US" smtClean="0"/>
              <a:t>2018/11/28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
        <p:nvSpPr>
          <p:cNvPr id="6" name="Title 5"/>
          <p:cNvSpPr>
            <a:spLocks noGrp="1"/>
          </p:cNvSpPr>
          <p:nvPr>
            <p:ph type="title"/>
          </p:nvPr>
        </p:nvSpPr>
        <p:spPr/>
        <p:txBody>
          <a:bodyPr/>
          <a:lstStyle/>
          <a:p>
            <a:r>
              <a:rPr lang="ja-JP" altLang="en-US" smtClean="0"/>
              <a:t>マスター タイトルの書式設定</a:t>
            </a:r>
            <a:endParaRPr lang="en-US"/>
          </a:p>
        </p:txBody>
      </p:sp>
    </p:spTree>
    <p:extLst>
      <p:ext uri="{BB962C8B-B14F-4D97-AF65-F5344CB8AC3E}">
        <p14:creationId xmlns:p14="http://schemas.microsoft.com/office/powerpoint/2010/main" val="26524559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B5BAB0-9F72-4CEB-B103-100DA68D3527}" type="datetime1">
              <a:rPr kumimoji="1" lang="ja-JP" altLang="en-US" smtClean="0"/>
              <a:t>2018/11/28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1905283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3FAD745-F95A-4CFC-84C3-B2B251B33214}" type="datetime1">
              <a:rPr kumimoji="1" lang="ja-JP" altLang="en-US" smtClean="0"/>
              <a:t>2018/11/28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5653365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A0C96749-BD6D-46FB-A713-63F70978841F}" type="datetime1">
              <a:rPr kumimoji="1" lang="ja-JP" altLang="en-US" smtClean="0"/>
              <a:t>2018/11/28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2537411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954C400-ED6B-4797-A55B-5ADF8CC34BE6}"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8893616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A1890120-B186-4230-BA6C-B0F653248509}"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2938074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100754" y="64482"/>
            <a:ext cx="6043246" cy="1101969"/>
          </a:xfrm>
        </p:spPr>
        <p:txBody>
          <a:bodyPr>
            <a:noAutofit/>
          </a:bodyPr>
          <a:lstStyle>
            <a:lvl1pPr>
              <a:defRPr sz="4000"/>
            </a:lvl1pPr>
          </a:lstStyle>
          <a:p>
            <a:r>
              <a:rPr lang="ja-JP" altLang="en-US" dirty="0" smtClean="0"/>
              <a:t>マスター タイトルの書式設定</a:t>
            </a:r>
            <a:endParaRPr lang="en-US" dirty="0"/>
          </a:p>
        </p:txBody>
      </p:sp>
      <p:sp>
        <p:nvSpPr>
          <p:cNvPr id="3" name="Content Placeholder 2"/>
          <p:cNvSpPr>
            <a:spLocks noGrp="1"/>
          </p:cNvSpPr>
          <p:nvPr>
            <p:ph idx="1"/>
          </p:nvPr>
        </p:nvSpPr>
        <p:spPr>
          <a:xfrm>
            <a:off x="633845" y="1289539"/>
            <a:ext cx="7886700" cy="48906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C56309C-F294-42CB-8B9B-1ECE68877F57}"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1400"/>
            </a:lvl1pPr>
          </a:lstStyle>
          <a:p>
            <a:fld id="{E2CF13C1-FE9C-4094-ADF4-C8AE6999A6FB}" type="slidenum">
              <a:rPr lang="ja-JP" altLang="en-US" smtClean="0"/>
              <a:pPr/>
              <a:t>‹#›</a:t>
            </a:fld>
            <a:endParaRPr lang="ja-JP" altLang="en-US"/>
          </a:p>
        </p:txBody>
      </p:sp>
      <p:sp>
        <p:nvSpPr>
          <p:cNvPr id="7" name="ホームベース 6"/>
          <p:cNvSpPr/>
          <p:nvPr userDrawn="1"/>
        </p:nvSpPr>
        <p:spPr>
          <a:xfrm>
            <a:off x="0" y="0"/>
            <a:ext cx="3028950" cy="1101969"/>
          </a:xfrm>
          <a:prstGeom prst="homePlate">
            <a:avLst/>
          </a:prstGeom>
          <a:solidFill>
            <a:srgbClr val="0070C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9587538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F37D40D3-A8DF-482D-8C27-5D4C46968E34}"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4199585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C56309C-F294-42CB-8B9B-1ECE68877F57}"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4183247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00882F1-CE17-4A04-BAE6-B32352300D02}"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33112190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D455B699-F472-47D0-8627-507E3CB63651}" type="datetime1">
              <a:rPr kumimoji="1" lang="ja-JP" altLang="en-US" smtClean="0"/>
              <a:t>2018/11/28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13082035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Date Placeholder 6"/>
          <p:cNvSpPr>
            <a:spLocks noGrp="1"/>
          </p:cNvSpPr>
          <p:nvPr>
            <p:ph type="dt" sz="half" idx="10"/>
          </p:nvPr>
        </p:nvSpPr>
        <p:spPr/>
        <p:txBody>
          <a:bodyPr/>
          <a:lstStyle/>
          <a:p>
            <a:fld id="{0142615B-D6F5-45B4-B6EC-28C425354CBD}" type="datetime1">
              <a:rPr kumimoji="1" lang="ja-JP" altLang="en-US" smtClean="0"/>
              <a:t>2018/11/28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
        <p:nvSpPr>
          <p:cNvPr id="10" name="Title 9"/>
          <p:cNvSpPr>
            <a:spLocks noGrp="1"/>
          </p:cNvSpPr>
          <p:nvPr>
            <p:ph type="title"/>
          </p:nvPr>
        </p:nvSpPr>
        <p:spPr/>
        <p:txBody>
          <a:bodyPr/>
          <a:lstStyle/>
          <a:p>
            <a:r>
              <a:rPr lang="ja-JP" altLang="en-US" smtClean="0"/>
              <a:t>マスター タイトルの書式設定</a:t>
            </a:r>
            <a:endParaRPr lang="en-US" dirty="0"/>
          </a:p>
        </p:txBody>
      </p:sp>
    </p:spTree>
    <p:extLst>
      <p:ext uri="{BB962C8B-B14F-4D97-AF65-F5344CB8AC3E}">
        <p14:creationId xmlns:p14="http://schemas.microsoft.com/office/powerpoint/2010/main" val="10115730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6E5C08D-7854-4B4D-A5C3-13A48D33DB57}" type="datetime1">
              <a:rPr kumimoji="1" lang="ja-JP" altLang="en-US" smtClean="0"/>
              <a:t>2018/11/28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
        <p:nvSpPr>
          <p:cNvPr id="6" name="Title 5"/>
          <p:cNvSpPr>
            <a:spLocks noGrp="1"/>
          </p:cNvSpPr>
          <p:nvPr>
            <p:ph type="title"/>
          </p:nvPr>
        </p:nvSpPr>
        <p:spPr/>
        <p:txBody>
          <a:bodyPr/>
          <a:lstStyle/>
          <a:p>
            <a:r>
              <a:rPr lang="ja-JP" altLang="en-US" smtClean="0"/>
              <a:t>マスター タイトルの書式設定</a:t>
            </a:r>
            <a:endParaRPr lang="en-US"/>
          </a:p>
        </p:txBody>
      </p:sp>
    </p:spTree>
    <p:extLst>
      <p:ext uri="{BB962C8B-B14F-4D97-AF65-F5344CB8AC3E}">
        <p14:creationId xmlns:p14="http://schemas.microsoft.com/office/powerpoint/2010/main" val="39721177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B5BAB0-9F72-4CEB-B103-100DA68D3527}" type="datetime1">
              <a:rPr kumimoji="1" lang="ja-JP" altLang="en-US" smtClean="0"/>
              <a:t>2018/11/28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27043311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3FAD745-F95A-4CFC-84C3-B2B251B33214}" type="datetime1">
              <a:rPr kumimoji="1" lang="ja-JP" altLang="en-US" smtClean="0"/>
              <a:t>2018/11/28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27821155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A0C96749-BD6D-46FB-A713-63F70978841F}" type="datetime1">
              <a:rPr kumimoji="1" lang="ja-JP" altLang="en-US" smtClean="0"/>
              <a:t>2018/11/28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41848130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954C400-ED6B-4797-A55B-5ADF8CC34BE6}"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1833853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100754" y="64482"/>
            <a:ext cx="6043246" cy="1101969"/>
          </a:xfrm>
        </p:spPr>
        <p:txBody>
          <a:bodyPr>
            <a:noAutofit/>
          </a:bodyPr>
          <a:lstStyle>
            <a:lvl1pPr>
              <a:defRPr sz="4000"/>
            </a:lvl1pPr>
          </a:lstStyle>
          <a:p>
            <a:r>
              <a:rPr lang="ja-JP" altLang="en-US" dirty="0" smtClean="0"/>
              <a:t>マスター タイトルの書式設定</a:t>
            </a:r>
            <a:endParaRPr lang="en-US" dirty="0"/>
          </a:p>
        </p:txBody>
      </p:sp>
      <p:sp>
        <p:nvSpPr>
          <p:cNvPr id="3" name="Content Placeholder 2"/>
          <p:cNvSpPr>
            <a:spLocks noGrp="1"/>
          </p:cNvSpPr>
          <p:nvPr>
            <p:ph idx="1"/>
          </p:nvPr>
        </p:nvSpPr>
        <p:spPr>
          <a:xfrm>
            <a:off x="633845" y="1289539"/>
            <a:ext cx="7886700" cy="48906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C56309C-F294-42CB-8B9B-1ECE68877F57}"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1400"/>
            </a:lvl1pPr>
          </a:lstStyle>
          <a:p>
            <a:fld id="{E2CF13C1-FE9C-4094-ADF4-C8AE6999A6FB}" type="slidenum">
              <a:rPr lang="ja-JP" altLang="en-US" smtClean="0"/>
              <a:pPr/>
              <a:t>‹#›</a:t>
            </a:fld>
            <a:endParaRPr lang="ja-JP" altLang="en-US"/>
          </a:p>
        </p:txBody>
      </p:sp>
      <p:sp>
        <p:nvSpPr>
          <p:cNvPr id="7" name="ホームベース 6"/>
          <p:cNvSpPr/>
          <p:nvPr userDrawn="1"/>
        </p:nvSpPr>
        <p:spPr>
          <a:xfrm>
            <a:off x="0" y="0"/>
            <a:ext cx="3028950" cy="1101969"/>
          </a:xfrm>
          <a:prstGeom prst="homePlate">
            <a:avLst/>
          </a:prstGeom>
          <a:solidFill>
            <a:srgbClr val="C0000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6705686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A1890120-B186-4230-BA6C-B0F653248509}"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36821094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F37D40D3-A8DF-482D-8C27-5D4C46968E34}"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42837518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C56309C-F294-42CB-8B9B-1ECE68877F57}"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12945011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00882F1-CE17-4A04-BAE6-B32352300D02}"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6996843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D455B699-F472-47D0-8627-507E3CB63651}" type="datetime1">
              <a:rPr kumimoji="1" lang="ja-JP" altLang="en-US" smtClean="0"/>
              <a:t>2018/11/28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18529993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Date Placeholder 6"/>
          <p:cNvSpPr>
            <a:spLocks noGrp="1"/>
          </p:cNvSpPr>
          <p:nvPr>
            <p:ph type="dt" sz="half" idx="10"/>
          </p:nvPr>
        </p:nvSpPr>
        <p:spPr/>
        <p:txBody>
          <a:bodyPr/>
          <a:lstStyle/>
          <a:p>
            <a:fld id="{0142615B-D6F5-45B4-B6EC-28C425354CBD}" type="datetime1">
              <a:rPr kumimoji="1" lang="ja-JP" altLang="en-US" smtClean="0"/>
              <a:t>2018/11/28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
        <p:nvSpPr>
          <p:cNvPr id="10" name="Title 9"/>
          <p:cNvSpPr>
            <a:spLocks noGrp="1"/>
          </p:cNvSpPr>
          <p:nvPr>
            <p:ph type="title"/>
          </p:nvPr>
        </p:nvSpPr>
        <p:spPr/>
        <p:txBody>
          <a:bodyPr/>
          <a:lstStyle/>
          <a:p>
            <a:r>
              <a:rPr lang="ja-JP" altLang="en-US" smtClean="0"/>
              <a:t>マスター タイトルの書式設定</a:t>
            </a:r>
            <a:endParaRPr lang="en-US" dirty="0"/>
          </a:p>
        </p:txBody>
      </p:sp>
    </p:spTree>
    <p:extLst>
      <p:ext uri="{BB962C8B-B14F-4D97-AF65-F5344CB8AC3E}">
        <p14:creationId xmlns:p14="http://schemas.microsoft.com/office/powerpoint/2010/main" val="29549938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6E5C08D-7854-4B4D-A5C3-13A48D33DB57}" type="datetime1">
              <a:rPr kumimoji="1" lang="ja-JP" altLang="en-US" smtClean="0"/>
              <a:t>2018/11/28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
        <p:nvSpPr>
          <p:cNvPr id="6" name="Title 5"/>
          <p:cNvSpPr>
            <a:spLocks noGrp="1"/>
          </p:cNvSpPr>
          <p:nvPr>
            <p:ph type="title"/>
          </p:nvPr>
        </p:nvSpPr>
        <p:spPr/>
        <p:txBody>
          <a:bodyPr/>
          <a:lstStyle/>
          <a:p>
            <a:r>
              <a:rPr lang="ja-JP" altLang="en-US" smtClean="0"/>
              <a:t>マスター タイトルの書式設定</a:t>
            </a:r>
            <a:endParaRPr lang="en-US"/>
          </a:p>
        </p:txBody>
      </p:sp>
    </p:spTree>
    <p:extLst>
      <p:ext uri="{BB962C8B-B14F-4D97-AF65-F5344CB8AC3E}">
        <p14:creationId xmlns:p14="http://schemas.microsoft.com/office/powerpoint/2010/main" val="17759290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B5BAB0-9F72-4CEB-B103-100DA68D3527}" type="datetime1">
              <a:rPr kumimoji="1" lang="ja-JP" altLang="en-US" smtClean="0"/>
              <a:t>2018/11/28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32354010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3FAD745-F95A-4CFC-84C3-B2B251B33214}" type="datetime1">
              <a:rPr kumimoji="1" lang="ja-JP" altLang="en-US" smtClean="0"/>
              <a:t>2018/11/28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42625416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A0C96749-BD6D-46FB-A713-63F70978841F}" type="datetime1">
              <a:rPr kumimoji="1" lang="ja-JP" altLang="en-US" smtClean="0"/>
              <a:t>2018/11/28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252396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100754" y="64482"/>
            <a:ext cx="6043246" cy="1101969"/>
          </a:xfrm>
        </p:spPr>
        <p:txBody>
          <a:bodyPr>
            <a:noAutofit/>
          </a:bodyPr>
          <a:lstStyle>
            <a:lvl1pPr>
              <a:defRPr sz="4000"/>
            </a:lvl1pPr>
          </a:lstStyle>
          <a:p>
            <a:r>
              <a:rPr lang="ja-JP" altLang="en-US" dirty="0" smtClean="0"/>
              <a:t>マスター タイトルの書式設定</a:t>
            </a:r>
            <a:endParaRPr lang="en-US" dirty="0"/>
          </a:p>
        </p:txBody>
      </p:sp>
      <p:sp>
        <p:nvSpPr>
          <p:cNvPr id="3" name="Content Placeholder 2"/>
          <p:cNvSpPr>
            <a:spLocks noGrp="1"/>
          </p:cNvSpPr>
          <p:nvPr>
            <p:ph idx="1"/>
          </p:nvPr>
        </p:nvSpPr>
        <p:spPr>
          <a:xfrm>
            <a:off x="633845" y="1289539"/>
            <a:ext cx="7886700" cy="48906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C56309C-F294-42CB-8B9B-1ECE68877F57}"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1400"/>
            </a:lvl1pPr>
          </a:lstStyle>
          <a:p>
            <a:fld id="{E2CF13C1-FE9C-4094-ADF4-C8AE6999A6FB}" type="slidenum">
              <a:rPr lang="ja-JP" altLang="en-US" smtClean="0"/>
              <a:pPr/>
              <a:t>‹#›</a:t>
            </a:fld>
            <a:endParaRPr lang="ja-JP" altLang="en-US"/>
          </a:p>
        </p:txBody>
      </p:sp>
      <p:sp>
        <p:nvSpPr>
          <p:cNvPr id="7" name="ホームベース 6"/>
          <p:cNvSpPr/>
          <p:nvPr userDrawn="1"/>
        </p:nvSpPr>
        <p:spPr>
          <a:xfrm>
            <a:off x="0" y="0"/>
            <a:ext cx="3028950" cy="1101969"/>
          </a:xfrm>
          <a:prstGeom prst="homePlate">
            <a:avLst/>
          </a:prstGeom>
          <a:solidFill>
            <a:srgbClr val="00B05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23461172"/>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954C400-ED6B-4797-A55B-5ADF8CC34BE6}"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2057209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A1890120-B186-4230-BA6C-B0F653248509}"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35307922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F37D40D3-A8DF-482D-8C27-5D4C46968E34}"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28858247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C56309C-F294-42CB-8B9B-1ECE68877F57}"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26678079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00882F1-CE17-4A04-BAE6-B32352300D02}"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8713735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D455B699-F472-47D0-8627-507E3CB63651}" type="datetime1">
              <a:rPr kumimoji="1" lang="ja-JP" altLang="en-US" smtClean="0"/>
              <a:t>2018/11/28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33898894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Date Placeholder 6"/>
          <p:cNvSpPr>
            <a:spLocks noGrp="1"/>
          </p:cNvSpPr>
          <p:nvPr>
            <p:ph type="dt" sz="half" idx="10"/>
          </p:nvPr>
        </p:nvSpPr>
        <p:spPr/>
        <p:txBody>
          <a:bodyPr/>
          <a:lstStyle/>
          <a:p>
            <a:fld id="{0142615B-D6F5-45B4-B6EC-28C425354CBD}" type="datetime1">
              <a:rPr kumimoji="1" lang="ja-JP" altLang="en-US" smtClean="0"/>
              <a:t>2018/11/28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
        <p:nvSpPr>
          <p:cNvPr id="10" name="Title 9"/>
          <p:cNvSpPr>
            <a:spLocks noGrp="1"/>
          </p:cNvSpPr>
          <p:nvPr>
            <p:ph type="title"/>
          </p:nvPr>
        </p:nvSpPr>
        <p:spPr/>
        <p:txBody>
          <a:bodyPr/>
          <a:lstStyle/>
          <a:p>
            <a:r>
              <a:rPr lang="ja-JP" altLang="en-US" smtClean="0"/>
              <a:t>マスター タイトルの書式設定</a:t>
            </a:r>
            <a:endParaRPr lang="en-US" dirty="0"/>
          </a:p>
        </p:txBody>
      </p:sp>
    </p:spTree>
    <p:extLst>
      <p:ext uri="{BB962C8B-B14F-4D97-AF65-F5344CB8AC3E}">
        <p14:creationId xmlns:p14="http://schemas.microsoft.com/office/powerpoint/2010/main" val="30232426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6E5C08D-7854-4B4D-A5C3-13A48D33DB57}" type="datetime1">
              <a:rPr kumimoji="1" lang="ja-JP" altLang="en-US" smtClean="0"/>
              <a:t>2018/11/28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
        <p:nvSpPr>
          <p:cNvPr id="6" name="Title 5"/>
          <p:cNvSpPr>
            <a:spLocks noGrp="1"/>
          </p:cNvSpPr>
          <p:nvPr>
            <p:ph type="title"/>
          </p:nvPr>
        </p:nvSpPr>
        <p:spPr/>
        <p:txBody>
          <a:bodyPr/>
          <a:lstStyle/>
          <a:p>
            <a:r>
              <a:rPr lang="ja-JP" altLang="en-US" smtClean="0"/>
              <a:t>マスター タイトルの書式設定</a:t>
            </a:r>
            <a:endParaRPr lang="en-US"/>
          </a:p>
        </p:txBody>
      </p:sp>
    </p:spTree>
    <p:extLst>
      <p:ext uri="{BB962C8B-B14F-4D97-AF65-F5344CB8AC3E}">
        <p14:creationId xmlns:p14="http://schemas.microsoft.com/office/powerpoint/2010/main" val="32473814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B5BAB0-9F72-4CEB-B103-100DA68D3527}" type="datetime1">
              <a:rPr kumimoji="1" lang="ja-JP" altLang="en-US" smtClean="0"/>
              <a:t>2018/11/28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19940132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3FAD745-F95A-4CFC-84C3-B2B251B33214}" type="datetime1">
              <a:rPr kumimoji="1" lang="ja-JP" altLang="en-US" smtClean="0"/>
              <a:t>2018/11/28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852320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633845" y="1289539"/>
            <a:ext cx="7886700" cy="48906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C56309C-F294-42CB-8B9B-1ECE68877F57}"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
        <p:nvSpPr>
          <p:cNvPr id="7" name="ホームベース 6"/>
          <p:cNvSpPr/>
          <p:nvPr userDrawn="1"/>
        </p:nvSpPr>
        <p:spPr>
          <a:xfrm>
            <a:off x="-2" y="0"/>
            <a:ext cx="6330463" cy="1101969"/>
          </a:xfrm>
          <a:prstGeom prst="homePlate">
            <a:avLst/>
          </a:prstGeom>
          <a:solidFill>
            <a:srgbClr val="0070C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41031" y="64482"/>
            <a:ext cx="9102969" cy="1101969"/>
          </a:xfrm>
        </p:spPr>
        <p:txBody>
          <a:bodyPr>
            <a:noAutofit/>
          </a:bodyPr>
          <a:lstStyle>
            <a:lvl1pPr>
              <a:defRPr sz="4000">
                <a:solidFill>
                  <a:schemeClr val="bg1"/>
                </a:solidFill>
              </a:defRPr>
            </a:lvl1pPr>
          </a:lstStyle>
          <a:p>
            <a:r>
              <a:rPr lang="ja-JP" altLang="en-US" dirty="0" smtClean="0"/>
              <a:t>マスター タイトルの書式設定</a:t>
            </a:r>
            <a:endParaRPr lang="en-US" dirty="0"/>
          </a:p>
        </p:txBody>
      </p:sp>
    </p:spTree>
    <p:extLst>
      <p:ext uri="{BB962C8B-B14F-4D97-AF65-F5344CB8AC3E}">
        <p14:creationId xmlns:p14="http://schemas.microsoft.com/office/powerpoint/2010/main" val="3666970740"/>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A0C96749-BD6D-46FB-A713-63F70978841F}" type="datetime1">
              <a:rPr kumimoji="1" lang="ja-JP" altLang="en-US" smtClean="0"/>
              <a:t>2018/11/28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27992926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954C400-ED6B-4797-A55B-5ADF8CC34BE6}"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25969152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A1890120-B186-4230-BA6C-B0F653248509}"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3367608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633845" y="1289539"/>
            <a:ext cx="7886700" cy="48906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C56309C-F294-42CB-8B9B-1ECE68877F57}"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
        <p:nvSpPr>
          <p:cNvPr id="7" name="ホームベース 6"/>
          <p:cNvSpPr/>
          <p:nvPr userDrawn="1"/>
        </p:nvSpPr>
        <p:spPr>
          <a:xfrm>
            <a:off x="-2" y="0"/>
            <a:ext cx="6330463" cy="1101969"/>
          </a:xfrm>
          <a:prstGeom prst="homePlate">
            <a:avLst/>
          </a:prstGeom>
          <a:solidFill>
            <a:srgbClr val="C0000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41031" y="64482"/>
            <a:ext cx="9102969" cy="1101969"/>
          </a:xfrm>
        </p:spPr>
        <p:txBody>
          <a:bodyPr>
            <a:noAutofit/>
          </a:bodyPr>
          <a:lstStyle>
            <a:lvl1pPr>
              <a:defRPr sz="4000">
                <a:solidFill>
                  <a:schemeClr val="bg1"/>
                </a:solidFill>
              </a:defRPr>
            </a:lvl1pPr>
          </a:lstStyle>
          <a:p>
            <a:r>
              <a:rPr lang="ja-JP" altLang="en-US" dirty="0" smtClean="0"/>
              <a:t>マスター タイトルの書式設定</a:t>
            </a:r>
            <a:endParaRPr lang="en-US" dirty="0"/>
          </a:p>
        </p:txBody>
      </p:sp>
    </p:spTree>
    <p:extLst>
      <p:ext uri="{BB962C8B-B14F-4D97-AF65-F5344CB8AC3E}">
        <p14:creationId xmlns:p14="http://schemas.microsoft.com/office/powerpoint/2010/main" val="299741689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633845" y="1289539"/>
            <a:ext cx="7886700" cy="48906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C56309C-F294-42CB-8B9B-1ECE68877F57}"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
        <p:nvSpPr>
          <p:cNvPr id="7" name="ホームベース 6"/>
          <p:cNvSpPr/>
          <p:nvPr userDrawn="1"/>
        </p:nvSpPr>
        <p:spPr>
          <a:xfrm>
            <a:off x="-2" y="0"/>
            <a:ext cx="6330463" cy="1101969"/>
          </a:xfrm>
          <a:prstGeom prst="homePlate">
            <a:avLst/>
          </a:prstGeom>
          <a:solidFill>
            <a:srgbClr val="00B05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41031" y="64482"/>
            <a:ext cx="9102969" cy="1101969"/>
          </a:xfrm>
        </p:spPr>
        <p:txBody>
          <a:bodyPr>
            <a:noAutofit/>
          </a:bodyPr>
          <a:lstStyle>
            <a:lvl1pPr>
              <a:defRPr sz="4000">
                <a:solidFill>
                  <a:schemeClr val="bg1"/>
                </a:solidFill>
              </a:defRPr>
            </a:lvl1pPr>
          </a:lstStyle>
          <a:p>
            <a:r>
              <a:rPr lang="ja-JP" altLang="en-US" dirty="0" smtClean="0"/>
              <a:t>マスター タイトルの書式設定</a:t>
            </a:r>
            <a:endParaRPr lang="en-US" dirty="0"/>
          </a:p>
        </p:txBody>
      </p:sp>
    </p:spTree>
    <p:extLst>
      <p:ext uri="{BB962C8B-B14F-4D97-AF65-F5344CB8AC3E}">
        <p14:creationId xmlns:p14="http://schemas.microsoft.com/office/powerpoint/2010/main" val="204077014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6_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633845" y="1289539"/>
            <a:ext cx="7886700" cy="48906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C56309C-F294-42CB-8B9B-1ECE68877F57}"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
        <p:nvSpPr>
          <p:cNvPr id="7" name="ホームベース 6"/>
          <p:cNvSpPr/>
          <p:nvPr userDrawn="1"/>
        </p:nvSpPr>
        <p:spPr>
          <a:xfrm>
            <a:off x="-2" y="0"/>
            <a:ext cx="9144002" cy="1101969"/>
          </a:xfrm>
          <a:prstGeom prst="homePlate">
            <a:avLst/>
          </a:prstGeom>
          <a:solidFill>
            <a:srgbClr val="0070C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41031" y="64482"/>
            <a:ext cx="9102969" cy="1101969"/>
          </a:xfrm>
        </p:spPr>
        <p:txBody>
          <a:bodyPr>
            <a:noAutofit/>
          </a:bodyPr>
          <a:lstStyle>
            <a:lvl1pPr>
              <a:defRPr sz="4000">
                <a:solidFill>
                  <a:schemeClr val="bg1"/>
                </a:solidFill>
              </a:defRPr>
            </a:lvl1pPr>
          </a:lstStyle>
          <a:p>
            <a:r>
              <a:rPr lang="ja-JP" altLang="en-US" dirty="0" smtClean="0"/>
              <a:t>マスター タイトルの書式設定</a:t>
            </a:r>
            <a:endParaRPr lang="en-US" dirty="0"/>
          </a:p>
        </p:txBody>
      </p:sp>
    </p:spTree>
    <p:extLst>
      <p:ext uri="{BB962C8B-B14F-4D97-AF65-F5344CB8AC3E}">
        <p14:creationId xmlns:p14="http://schemas.microsoft.com/office/powerpoint/2010/main" val="297857424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7_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633845" y="1289539"/>
            <a:ext cx="7886700" cy="48906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C56309C-F294-42CB-8B9B-1ECE68877F57}" type="datetime1">
              <a:rPr kumimoji="1" lang="ja-JP" altLang="en-US" smtClean="0"/>
              <a:t>2018/11/28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
        <p:nvSpPr>
          <p:cNvPr id="7" name="ホームベース 6"/>
          <p:cNvSpPr/>
          <p:nvPr userDrawn="1"/>
        </p:nvSpPr>
        <p:spPr>
          <a:xfrm>
            <a:off x="-2" y="0"/>
            <a:ext cx="9144002" cy="1101969"/>
          </a:xfrm>
          <a:prstGeom prst="homePlate">
            <a:avLst/>
          </a:prstGeom>
          <a:solidFill>
            <a:srgbClr val="C0000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41031" y="64482"/>
            <a:ext cx="9102969" cy="1101969"/>
          </a:xfrm>
        </p:spPr>
        <p:txBody>
          <a:bodyPr>
            <a:noAutofit/>
          </a:bodyPr>
          <a:lstStyle>
            <a:lvl1pPr>
              <a:defRPr sz="4000">
                <a:solidFill>
                  <a:schemeClr val="bg1"/>
                </a:solidFill>
              </a:defRPr>
            </a:lvl1pPr>
          </a:lstStyle>
          <a:p>
            <a:r>
              <a:rPr lang="ja-JP" altLang="en-US" dirty="0" smtClean="0"/>
              <a:t>マスター タイトルの書式設定</a:t>
            </a:r>
            <a:endParaRPr lang="en-US" dirty="0"/>
          </a:p>
        </p:txBody>
      </p:sp>
    </p:spTree>
    <p:extLst>
      <p:ext uri="{BB962C8B-B14F-4D97-AF65-F5344CB8AC3E}">
        <p14:creationId xmlns:p14="http://schemas.microsoft.com/office/powerpoint/2010/main" val="27102154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latin typeface="メイリオ" panose="020B0604030504040204" pitchFamily="50" charset="-128"/>
                <a:ea typeface="メイリオ" panose="020B0604030504040204" pitchFamily="50" charset="-128"/>
              </a:defRPr>
            </a:lvl1pPr>
          </a:lstStyle>
          <a:p>
            <a:fld id="{BD211E14-6482-45AE-9634-D1C3A314DC68}" type="datetime1">
              <a:rPr lang="ja-JP" altLang="en-US" smtClean="0"/>
              <a:pPr/>
              <a:t>2018/11/28</a:t>
            </a:fld>
            <a:endParaRPr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latin typeface="メイリオ" panose="020B0604030504040204" pitchFamily="50" charset="-128"/>
                <a:ea typeface="メイリオ" panose="020B0604030504040204" pitchFamily="50" charset="-128"/>
              </a:defRPr>
            </a:lvl1pPr>
          </a:lstStyle>
          <a:p>
            <a:endParaRPr lang="ja-JP" altLang="en-US"/>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latin typeface="メイリオ" panose="020B0604030504040204" pitchFamily="50" charset="-128"/>
                <a:ea typeface="メイリオ" panose="020B0604030504040204" pitchFamily="50" charset="-128"/>
              </a:defRPr>
            </a:lvl1pPr>
          </a:lstStyle>
          <a:p>
            <a:fld id="{E2CF13C1-FE9C-4094-ADF4-C8AE6999A6FB}" type="slidenum">
              <a:rPr lang="ja-JP" altLang="en-US" smtClean="0"/>
              <a:pPr/>
              <a:t>‹#›</a:t>
            </a:fld>
            <a:endParaRPr lang="ja-JP" altLang="en-US"/>
          </a:p>
        </p:txBody>
      </p:sp>
    </p:spTree>
    <p:extLst>
      <p:ext uri="{BB962C8B-B14F-4D97-AF65-F5344CB8AC3E}">
        <p14:creationId xmlns:p14="http://schemas.microsoft.com/office/powerpoint/2010/main" val="192841363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84" r:id="rId3"/>
    <p:sldLayoutId id="2147483785" r:id="rId4"/>
    <p:sldLayoutId id="2147483783" r:id="rId5"/>
    <p:sldLayoutId id="2147483780" r:id="rId6"/>
    <p:sldLayoutId id="2147483782" r:id="rId7"/>
    <p:sldLayoutId id="2147483786" r:id="rId8"/>
    <p:sldLayoutId id="2147483787" r:id="rId9"/>
    <p:sldLayoutId id="2147483788"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Lst>
  <p:timing>
    <p:tnLst>
      <p:par>
        <p:cTn id="1" dur="indefinite" restart="never" nodeType="tmRoot"/>
      </p:par>
    </p:tnLst>
  </p:timing>
  <p:hf hdr="0" ftr="0" dt="0"/>
  <p:txStyles>
    <p:titleStyle>
      <a:lvl1pPr algn="l" defTabSz="685800" rtl="0" eaLnBrk="1" latinLnBrk="0" hangingPunct="1">
        <a:lnSpc>
          <a:spcPct val="90000"/>
        </a:lnSpc>
        <a:spcBef>
          <a:spcPct val="0"/>
        </a:spcBef>
        <a:buNone/>
        <a:defRPr kumimoji="1" sz="3300" b="1" kern="1200">
          <a:solidFill>
            <a:schemeClr val="tx1"/>
          </a:solidFill>
          <a:latin typeface="メイリオ" panose="020B0604030504040204" pitchFamily="50" charset="-128"/>
          <a:ea typeface="メイリオ" panose="020B0604030504040204" pitchFamily="50" charset="-128"/>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メイリオ" panose="020B0604030504040204" pitchFamily="50" charset="-128"/>
          <a:ea typeface="メイリオ" panose="020B0604030504040204" pitchFamily="50" charset="-128"/>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メイリオ" panose="020B0604030504040204" pitchFamily="50" charset="-128"/>
          <a:ea typeface="メイリオ" panose="020B0604030504040204" pitchFamily="50" charset="-128"/>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メイリオ" panose="020B0604030504040204" pitchFamily="50" charset="-128"/>
          <a:ea typeface="メイリオ" panose="020B0604030504040204" pitchFamily="50" charset="-128"/>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メイリオ" panose="020B0604030504040204" pitchFamily="50" charset="-128"/>
          <a:ea typeface="メイリオ" panose="020B0604030504040204" pitchFamily="50" charset="-128"/>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メイリオ" panose="020B0604030504040204" pitchFamily="50" charset="-128"/>
          <a:ea typeface="メイリオ" panose="020B0604030504040204" pitchFamily="50" charset="-128"/>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BD211E14-6482-45AE-9634-D1C3A314DC68}" type="datetime1">
              <a:rPr kumimoji="1" lang="ja-JP" altLang="en-US" smtClean="0"/>
              <a:t>2018/11/28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338959629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BD211E14-6482-45AE-9634-D1C3A314DC68}" type="datetime1">
              <a:rPr kumimoji="1" lang="ja-JP" altLang="en-US" smtClean="0"/>
              <a:t>2018/11/28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275350085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BD211E14-6482-45AE-9634-D1C3A314DC68}" type="datetime1">
              <a:rPr kumimoji="1" lang="ja-JP" altLang="en-US" smtClean="0"/>
              <a:t>2018/11/28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378221825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6.png"/><Relationship Id="rId18" Type="http://schemas.openxmlformats.org/officeDocument/2006/relationships/image" Target="../media/image9.png"/><Relationship Id="rId3" Type="http://schemas.openxmlformats.org/officeDocument/2006/relationships/tags" Target="../tags/tag3.xml"/><Relationship Id="rId7" Type="http://schemas.openxmlformats.org/officeDocument/2006/relationships/image" Target="../media/image10.png"/><Relationship Id="rId12" Type="http://schemas.openxmlformats.org/officeDocument/2006/relationships/image" Target="../media/image5.png"/><Relationship Id="rId17" Type="http://schemas.openxmlformats.org/officeDocument/2006/relationships/image" Target="../media/image8.png"/><Relationship Id="rId2" Type="http://schemas.openxmlformats.org/officeDocument/2006/relationships/tags" Target="../tags/tag2.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14.png"/><Relationship Id="rId5" Type="http://schemas.openxmlformats.org/officeDocument/2006/relationships/tags" Target="../tags/tag5.xml"/><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tags" Target="../tags/tag4.xml"/><Relationship Id="rId9" Type="http://schemas.openxmlformats.org/officeDocument/2006/relationships/image" Target="../media/image12.png"/><Relationship Id="rId1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1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gif"/><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png"/><Relationship Id="rId4" Type="http://schemas.openxmlformats.org/officeDocument/2006/relationships/image" Target="../media/image240.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xml"/><Relationship Id="rId7" Type="http://schemas.openxmlformats.org/officeDocument/2006/relationships/image" Target="../media/image38.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410.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slideLayout" Target="../slideLayouts/slideLayout4.xml"/><Relationship Id="rId7" Type="http://schemas.openxmlformats.org/officeDocument/2006/relationships/image" Target="../media/image45.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30.png"/><Relationship Id="rId11" Type="http://schemas.openxmlformats.org/officeDocument/2006/relationships/image" Target="../media/image47.png"/><Relationship Id="rId5" Type="http://schemas.openxmlformats.org/officeDocument/2006/relationships/image" Target="../media/image220.png"/><Relationship Id="rId10" Type="http://schemas.openxmlformats.org/officeDocument/2006/relationships/image" Target="../media/image46.png"/><Relationship Id="rId4" Type="http://schemas.openxmlformats.org/officeDocument/2006/relationships/image" Target="../media/image44.png"/><Relationship Id="rId9" Type="http://schemas.openxmlformats.org/officeDocument/2006/relationships/image" Target="../media/image260.png"/></Relationships>
</file>

<file path=ppt/slides/_rels/slide22.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slideLayout" Target="../slideLayouts/slideLayout4.xml"/><Relationship Id="rId7" Type="http://schemas.openxmlformats.org/officeDocument/2006/relationships/image" Target="../media/image50.png"/><Relationship Id="rId12" Type="http://schemas.openxmlformats.org/officeDocument/2006/relationships/image" Target="../media/image360.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9.png"/><Relationship Id="rId11" Type="http://schemas.openxmlformats.org/officeDocument/2006/relationships/image" Target="../media/image350.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notesSlide" Target="../notesSlides/notesSlide7.xml"/><Relationship Id="rId9" Type="http://schemas.openxmlformats.org/officeDocument/2006/relationships/image" Target="../media/image330.png"/></Relationships>
</file>

<file path=ppt/slides/_rels/slide23.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slideLayout" Target="../slideLayouts/slideLayout4.xml"/><Relationship Id="rId7" Type="http://schemas.openxmlformats.org/officeDocument/2006/relationships/image" Target="../media/image50.png"/><Relationship Id="rId12" Type="http://schemas.openxmlformats.org/officeDocument/2006/relationships/image" Target="../media/image521.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53.png"/><Relationship Id="rId11" Type="http://schemas.openxmlformats.org/officeDocument/2006/relationships/image" Target="../media/image511.png"/><Relationship Id="rId5" Type="http://schemas.openxmlformats.org/officeDocument/2006/relationships/image" Target="../media/image52.png"/><Relationship Id="rId10" Type="http://schemas.openxmlformats.org/officeDocument/2006/relationships/image" Target="../media/image54.png"/><Relationship Id="rId4" Type="http://schemas.openxmlformats.org/officeDocument/2006/relationships/notesSlide" Target="../notesSlides/notesSlide8.xml"/><Relationship Id="rId9" Type="http://schemas.openxmlformats.org/officeDocument/2006/relationships/image" Target="../media/image490.png"/></Relationships>
</file>

<file path=ppt/slides/_rels/slide24.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slideLayout" Target="../slideLayouts/slideLayout4.xml"/><Relationship Id="rId7" Type="http://schemas.openxmlformats.org/officeDocument/2006/relationships/image" Target="../media/image57.png"/><Relationship Id="rId12" Type="http://schemas.openxmlformats.org/officeDocument/2006/relationships/image" Target="../media/image60.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56.png"/><Relationship Id="rId11" Type="http://schemas.openxmlformats.org/officeDocument/2006/relationships/image" Target="../media/image59.png"/><Relationship Id="rId5" Type="http://schemas.openxmlformats.org/officeDocument/2006/relationships/image" Target="../media/image55.png"/><Relationship Id="rId10" Type="http://schemas.openxmlformats.org/officeDocument/2006/relationships/image" Target="../media/image58.png"/><Relationship Id="rId4" Type="http://schemas.openxmlformats.org/officeDocument/2006/relationships/notesSlide" Target="../notesSlides/notesSlide9.xml"/><Relationship Id="rId9" Type="http://schemas.openxmlformats.org/officeDocument/2006/relationships/image" Target="../media/image570.png"/></Relationships>
</file>

<file path=ppt/slides/_rels/slide2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slideLayout" Target="../slideLayouts/slideLayout4.xml"/><Relationship Id="rId7" Type="http://schemas.openxmlformats.org/officeDocument/2006/relationships/image" Target="../media/image63.png"/><Relationship Id="rId12" Type="http://schemas.openxmlformats.org/officeDocument/2006/relationships/image" Target="../media/image71.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61.png"/><Relationship Id="rId10" Type="http://schemas.openxmlformats.org/officeDocument/2006/relationships/image" Target="../media/image64.png"/><Relationship Id="rId4" Type="http://schemas.openxmlformats.org/officeDocument/2006/relationships/notesSlide" Target="../notesSlides/notesSlide10.xml"/><Relationship Id="rId9" Type="http://schemas.openxmlformats.org/officeDocument/2006/relationships/image" Target="../media/image68.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image" Target="../media/image73.png"/><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image" Target="../media/image69.png"/><Relationship Id="rId17" Type="http://schemas.openxmlformats.org/officeDocument/2006/relationships/image" Target="../media/image81.png"/><Relationship Id="rId2" Type="http://schemas.openxmlformats.org/officeDocument/2006/relationships/tags" Target="../tags/tag20.xml"/><Relationship Id="rId16" Type="http://schemas.openxmlformats.org/officeDocument/2006/relationships/image" Target="../media/image77.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66.png"/><Relationship Id="rId5" Type="http://schemas.openxmlformats.org/officeDocument/2006/relationships/tags" Target="../tags/tag23.xml"/><Relationship Id="rId15" Type="http://schemas.openxmlformats.org/officeDocument/2006/relationships/image" Target="../media/image76.png"/><Relationship Id="rId10" Type="http://schemas.openxmlformats.org/officeDocument/2006/relationships/image" Target="../media/image74.png"/><Relationship Id="rId4" Type="http://schemas.openxmlformats.org/officeDocument/2006/relationships/tags" Target="../tags/tag22.xml"/><Relationship Id="rId9" Type="http://schemas.openxmlformats.org/officeDocument/2006/relationships/image" Target="../media/image65.png"/><Relationship Id="rId14" Type="http://schemas.openxmlformats.org/officeDocument/2006/relationships/image" Target="../media/image75.pn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microsoft.com/office/2007/relationships/diagramDrawing" Target="../diagrams/drawing1.xml"/><Relationship Id="rId18" Type="http://schemas.openxmlformats.org/officeDocument/2006/relationships/image" Target="../media/image520.png"/><Relationship Id="rId26" Type="http://schemas.openxmlformats.org/officeDocument/2006/relationships/image" Target="../media/image640.png"/><Relationship Id="rId3" Type="http://schemas.openxmlformats.org/officeDocument/2006/relationships/tags" Target="../tags/tag28.xml"/><Relationship Id="rId21" Type="http://schemas.openxmlformats.org/officeDocument/2006/relationships/image" Target="../media/image550.png"/><Relationship Id="rId7" Type="http://schemas.openxmlformats.org/officeDocument/2006/relationships/slideLayout" Target="../slideLayouts/slideLayout2.xml"/><Relationship Id="rId12" Type="http://schemas.openxmlformats.org/officeDocument/2006/relationships/diagramColors" Target="../diagrams/colors1.xml"/><Relationship Id="rId17" Type="http://schemas.openxmlformats.org/officeDocument/2006/relationships/image" Target="../media/image510.png"/><Relationship Id="rId25" Type="http://schemas.openxmlformats.org/officeDocument/2006/relationships/image" Target="../media/image630.png"/><Relationship Id="rId2" Type="http://schemas.openxmlformats.org/officeDocument/2006/relationships/tags" Target="../tags/tag27.xml"/><Relationship Id="rId16" Type="http://schemas.openxmlformats.org/officeDocument/2006/relationships/image" Target="../media/image500.png"/><Relationship Id="rId20" Type="http://schemas.openxmlformats.org/officeDocument/2006/relationships/image" Target="../media/image540.png"/><Relationship Id="rId29" Type="http://schemas.openxmlformats.org/officeDocument/2006/relationships/image" Target="../media/image97.png"/><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diagramQuickStyle" Target="../diagrams/quickStyle1.xml"/><Relationship Id="rId24" Type="http://schemas.openxmlformats.org/officeDocument/2006/relationships/image" Target="../media/image620.png"/><Relationship Id="rId32" Type="http://schemas.openxmlformats.org/officeDocument/2006/relationships/image" Target="../media/image99.png"/><Relationship Id="rId5" Type="http://schemas.openxmlformats.org/officeDocument/2006/relationships/tags" Target="../tags/tag30.xml"/><Relationship Id="rId15" Type="http://schemas.openxmlformats.org/officeDocument/2006/relationships/image" Target="../media/image96.png"/><Relationship Id="rId23" Type="http://schemas.openxmlformats.org/officeDocument/2006/relationships/image" Target="../media/image610.png"/><Relationship Id="rId28" Type="http://schemas.openxmlformats.org/officeDocument/2006/relationships/image" Target="../media/image660.png"/><Relationship Id="rId10" Type="http://schemas.openxmlformats.org/officeDocument/2006/relationships/diagramLayout" Target="../diagrams/layout1.xml"/><Relationship Id="rId19" Type="http://schemas.openxmlformats.org/officeDocument/2006/relationships/image" Target="../media/image530.png"/><Relationship Id="rId31" Type="http://schemas.openxmlformats.org/officeDocument/2006/relationships/image" Target="../media/image6.png"/><Relationship Id="rId4" Type="http://schemas.openxmlformats.org/officeDocument/2006/relationships/tags" Target="../tags/tag29.xml"/><Relationship Id="rId9" Type="http://schemas.openxmlformats.org/officeDocument/2006/relationships/diagramData" Target="../diagrams/data1.xml"/><Relationship Id="rId14" Type="http://schemas.openxmlformats.org/officeDocument/2006/relationships/image" Target="../media/image95.png"/><Relationship Id="rId22" Type="http://schemas.openxmlformats.org/officeDocument/2006/relationships/image" Target="../media/image580.png"/><Relationship Id="rId27" Type="http://schemas.openxmlformats.org/officeDocument/2006/relationships/image" Target="../media/image650.png"/><Relationship Id="rId30" Type="http://schemas.openxmlformats.org/officeDocument/2006/relationships/image" Target="../media/image98.png"/></Relationships>
</file>

<file path=ppt/slides/_rels/slide37.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690.png"/><Relationship Id="rId18" Type="http://schemas.openxmlformats.org/officeDocument/2006/relationships/image" Target="../media/image740.png"/><Relationship Id="rId26" Type="http://schemas.openxmlformats.org/officeDocument/2006/relationships/image" Target="../media/image102.png"/><Relationship Id="rId3" Type="http://schemas.openxmlformats.org/officeDocument/2006/relationships/tags" Target="../tags/tag34.xml"/><Relationship Id="rId21" Type="http://schemas.openxmlformats.org/officeDocument/2006/relationships/image" Target="../media/image750.png"/><Relationship Id="rId7" Type="http://schemas.openxmlformats.org/officeDocument/2006/relationships/diagramLayout" Target="../diagrams/layout2.xml"/><Relationship Id="rId12" Type="http://schemas.openxmlformats.org/officeDocument/2006/relationships/image" Target="../media/image101.png"/><Relationship Id="rId17" Type="http://schemas.openxmlformats.org/officeDocument/2006/relationships/image" Target="../media/image730.png"/><Relationship Id="rId25" Type="http://schemas.openxmlformats.org/officeDocument/2006/relationships/image" Target="../media/image770.png"/><Relationship Id="rId2" Type="http://schemas.openxmlformats.org/officeDocument/2006/relationships/tags" Target="../tags/tag33.xml"/><Relationship Id="rId16" Type="http://schemas.openxmlformats.org/officeDocument/2006/relationships/image" Target="../media/image720.png"/><Relationship Id="rId20" Type="http://schemas.openxmlformats.org/officeDocument/2006/relationships/image" Target="../media/image580.png"/><Relationship Id="rId1" Type="http://schemas.openxmlformats.org/officeDocument/2006/relationships/tags" Target="../tags/tag32.xml"/><Relationship Id="rId6" Type="http://schemas.openxmlformats.org/officeDocument/2006/relationships/diagramData" Target="../diagrams/data2.xml"/><Relationship Id="rId11" Type="http://schemas.openxmlformats.org/officeDocument/2006/relationships/image" Target="../media/image100.png"/><Relationship Id="rId24" Type="http://schemas.openxmlformats.org/officeDocument/2006/relationships/image" Target="../media/image650.png"/><Relationship Id="rId5" Type="http://schemas.openxmlformats.org/officeDocument/2006/relationships/notesSlide" Target="../notesSlides/notesSlide13.xml"/><Relationship Id="rId15" Type="http://schemas.openxmlformats.org/officeDocument/2006/relationships/image" Target="../media/image710.png"/><Relationship Id="rId23" Type="http://schemas.openxmlformats.org/officeDocument/2006/relationships/image" Target="../media/image620.png"/><Relationship Id="rId10" Type="http://schemas.microsoft.com/office/2007/relationships/diagramDrawing" Target="../diagrams/drawing2.xml"/><Relationship Id="rId19" Type="http://schemas.openxmlformats.org/officeDocument/2006/relationships/image" Target="../media/image550.png"/><Relationship Id="rId4" Type="http://schemas.openxmlformats.org/officeDocument/2006/relationships/slideLayout" Target="../slideLayouts/slideLayout2.xml"/><Relationship Id="rId9" Type="http://schemas.openxmlformats.org/officeDocument/2006/relationships/diagramColors" Target="../diagrams/colors2.xml"/><Relationship Id="rId14" Type="http://schemas.openxmlformats.org/officeDocument/2006/relationships/image" Target="../media/image700.png"/><Relationship Id="rId22" Type="http://schemas.openxmlformats.org/officeDocument/2006/relationships/image" Target="../media/image760.png"/></Relationships>
</file>

<file path=ppt/slides/_rels/slide38.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image" Target="../media/image550.png"/><Relationship Id="rId18" Type="http://schemas.openxmlformats.org/officeDocument/2006/relationships/image" Target="../media/image810.png"/><Relationship Id="rId3" Type="http://schemas.openxmlformats.org/officeDocument/2006/relationships/slideLayout" Target="../slideLayouts/slideLayout2.xml"/><Relationship Id="rId21" Type="http://schemas.openxmlformats.org/officeDocument/2006/relationships/image" Target="../media/image840.png"/><Relationship Id="rId7" Type="http://schemas.openxmlformats.org/officeDocument/2006/relationships/diagramQuickStyle" Target="../diagrams/quickStyle3.xml"/><Relationship Id="rId12" Type="http://schemas.openxmlformats.org/officeDocument/2006/relationships/image" Target="../media/image740.png"/><Relationship Id="rId17" Type="http://schemas.openxmlformats.org/officeDocument/2006/relationships/image" Target="../media/image800.png"/><Relationship Id="rId2" Type="http://schemas.openxmlformats.org/officeDocument/2006/relationships/tags" Target="../tags/tag36.xml"/><Relationship Id="rId16" Type="http://schemas.openxmlformats.org/officeDocument/2006/relationships/image" Target="../media/image710.png"/><Relationship Id="rId20" Type="http://schemas.openxmlformats.org/officeDocument/2006/relationships/image" Target="../media/image830.png"/><Relationship Id="rId1" Type="http://schemas.openxmlformats.org/officeDocument/2006/relationships/tags" Target="../tags/tag35.xml"/><Relationship Id="rId6" Type="http://schemas.openxmlformats.org/officeDocument/2006/relationships/diagramLayout" Target="../diagrams/layout3.xml"/><Relationship Id="rId11" Type="http://schemas.openxmlformats.org/officeDocument/2006/relationships/image" Target="../media/image730.png"/><Relationship Id="rId5" Type="http://schemas.openxmlformats.org/officeDocument/2006/relationships/diagramData" Target="../diagrams/data3.xml"/><Relationship Id="rId15" Type="http://schemas.openxmlformats.org/officeDocument/2006/relationships/image" Target="../media/image790.png"/><Relationship Id="rId23" Type="http://schemas.openxmlformats.org/officeDocument/2006/relationships/image" Target="../media/image104.png"/><Relationship Id="rId10" Type="http://schemas.openxmlformats.org/officeDocument/2006/relationships/image" Target="../media/image103.png"/><Relationship Id="rId19" Type="http://schemas.openxmlformats.org/officeDocument/2006/relationships/image" Target="../media/image820.png"/><Relationship Id="rId4" Type="http://schemas.openxmlformats.org/officeDocument/2006/relationships/notesSlide" Target="../notesSlides/notesSlide14.xml"/><Relationship Id="rId9" Type="http://schemas.microsoft.com/office/2007/relationships/diagramDrawing" Target="../diagrams/drawing3.xml"/><Relationship Id="rId14" Type="http://schemas.openxmlformats.org/officeDocument/2006/relationships/image" Target="../media/image580.png"/><Relationship Id="rId22" Type="http://schemas.openxmlformats.org/officeDocument/2006/relationships/image" Target="../media/image650.png"/></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15.xml"/><Relationship Id="rId13" Type="http://schemas.microsoft.com/office/2007/relationships/diagramDrawing" Target="../diagrams/drawing4.xml"/><Relationship Id="rId18" Type="http://schemas.openxmlformats.org/officeDocument/2006/relationships/image" Target="../media/image710.png"/><Relationship Id="rId26" Type="http://schemas.openxmlformats.org/officeDocument/2006/relationships/image" Target="../media/image750.png"/><Relationship Id="rId3" Type="http://schemas.openxmlformats.org/officeDocument/2006/relationships/tags" Target="../tags/tag39.xml"/><Relationship Id="rId21" Type="http://schemas.openxmlformats.org/officeDocument/2006/relationships/image" Target="../media/image550.png"/><Relationship Id="rId7" Type="http://schemas.openxmlformats.org/officeDocument/2006/relationships/slideLayout" Target="../slideLayouts/slideLayout2.xml"/><Relationship Id="rId12" Type="http://schemas.openxmlformats.org/officeDocument/2006/relationships/diagramColors" Target="../diagrams/colors4.xml"/><Relationship Id="rId17" Type="http://schemas.openxmlformats.org/officeDocument/2006/relationships/image" Target="../media/image650.png"/><Relationship Id="rId25" Type="http://schemas.openxmlformats.org/officeDocument/2006/relationships/image" Target="../media/image810.png"/><Relationship Id="rId2" Type="http://schemas.openxmlformats.org/officeDocument/2006/relationships/tags" Target="../tags/tag38.xml"/><Relationship Id="rId16" Type="http://schemas.openxmlformats.org/officeDocument/2006/relationships/image" Target="../media/image101.png"/><Relationship Id="rId20" Type="http://schemas.openxmlformats.org/officeDocument/2006/relationships/image" Target="../media/image740.png"/><Relationship Id="rId29" Type="http://schemas.openxmlformats.org/officeDocument/2006/relationships/image" Target="../media/image109.png"/><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diagramQuickStyle" Target="../diagrams/quickStyle4.xml"/><Relationship Id="rId24" Type="http://schemas.openxmlformats.org/officeDocument/2006/relationships/image" Target="../media/image640.png"/><Relationship Id="rId32" Type="http://schemas.openxmlformats.org/officeDocument/2006/relationships/image" Target="../media/image930.png"/><Relationship Id="rId5" Type="http://schemas.openxmlformats.org/officeDocument/2006/relationships/tags" Target="../tags/tag41.xml"/><Relationship Id="rId15" Type="http://schemas.openxmlformats.org/officeDocument/2006/relationships/image" Target="../media/image106.png"/><Relationship Id="rId23" Type="http://schemas.openxmlformats.org/officeDocument/2006/relationships/image" Target="../media/image870.png"/><Relationship Id="rId28" Type="http://schemas.openxmlformats.org/officeDocument/2006/relationships/image" Target="../media/image108.png"/><Relationship Id="rId10" Type="http://schemas.openxmlformats.org/officeDocument/2006/relationships/diagramLayout" Target="../diagrams/layout4.xml"/><Relationship Id="rId19" Type="http://schemas.openxmlformats.org/officeDocument/2006/relationships/image" Target="../media/image730.png"/><Relationship Id="rId31" Type="http://schemas.openxmlformats.org/officeDocument/2006/relationships/image" Target="../media/image920.png"/><Relationship Id="rId4" Type="http://schemas.openxmlformats.org/officeDocument/2006/relationships/tags" Target="../tags/tag40.xml"/><Relationship Id="rId9" Type="http://schemas.openxmlformats.org/officeDocument/2006/relationships/diagramData" Target="../diagrams/data4.xml"/><Relationship Id="rId14" Type="http://schemas.openxmlformats.org/officeDocument/2006/relationships/image" Target="../media/image105.png"/><Relationship Id="rId22" Type="http://schemas.openxmlformats.org/officeDocument/2006/relationships/image" Target="../media/image580.png"/><Relationship Id="rId27" Type="http://schemas.openxmlformats.org/officeDocument/2006/relationships/image" Target="../media/image107.png"/><Relationship Id="rId30" Type="http://schemas.openxmlformats.org/officeDocument/2006/relationships/image" Target="../media/image9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lang="ja-JP" altLang="en-US" dirty="0"/>
          </a:p>
        </p:txBody>
      </p:sp>
      <p:sp>
        <p:nvSpPr>
          <p:cNvPr id="4" name="スライド番号プレースホルダー 3"/>
          <p:cNvSpPr>
            <a:spLocks noGrp="1"/>
          </p:cNvSpPr>
          <p:nvPr>
            <p:ph type="sldNum" sz="quarter" idx="12"/>
          </p:nvPr>
        </p:nvSpPr>
        <p:spPr>
          <a:xfrm>
            <a:off x="6703782" y="6260096"/>
            <a:ext cx="2057400" cy="365125"/>
          </a:xfrm>
        </p:spPr>
        <p:txBody>
          <a:bodyPr/>
          <a:lstStyle/>
          <a:p>
            <a:fld id="{E2CF13C1-FE9C-4094-ADF4-C8AE6999A6FB}" type="slidenum">
              <a:rPr kumimoji="1" lang="ja-JP" altLang="en-US" sz="1400" smtClean="0"/>
              <a:t>1</a:t>
            </a:fld>
            <a:endParaRPr kumimoji="1" lang="ja-JP" altLang="en-US" sz="1400" dirty="0"/>
          </a:p>
        </p:txBody>
      </p:sp>
      <p:sp>
        <p:nvSpPr>
          <p:cNvPr id="5" name="テキスト ボックス 4"/>
          <p:cNvSpPr txBox="1"/>
          <p:nvPr/>
        </p:nvSpPr>
        <p:spPr>
          <a:xfrm>
            <a:off x="5090314" y="64477"/>
            <a:ext cx="4123245" cy="369332"/>
          </a:xfrm>
          <a:prstGeom prst="rect">
            <a:avLst/>
          </a:prstGeom>
          <a:noFill/>
        </p:spPr>
        <p:txBody>
          <a:bodyPr wrap="none" rtlCol="0">
            <a:spAutoFit/>
          </a:bodyPr>
          <a:lstStyle/>
          <a:p>
            <a:r>
              <a:rPr kumimoji="1" lang="ja-JP" altLang="en-US" dirty="0" smtClean="0">
                <a:latin typeface="メイリオ" panose="020B0604030504040204" pitchFamily="50" charset="-128"/>
                <a:ea typeface="メイリオ" panose="020B0604030504040204" pitchFamily="50" charset="-128"/>
              </a:rPr>
              <a:t>進捗報告　</a:t>
            </a:r>
            <a:r>
              <a:rPr lang="ja-JP" altLang="en-US" dirty="0" smtClean="0">
                <a:latin typeface="メイリオ" panose="020B0604030504040204" pitchFamily="50" charset="-128"/>
                <a:ea typeface="メイリオ" panose="020B0604030504040204" pitchFamily="50" charset="-128"/>
              </a:rPr>
              <a:t>岩瀬</a:t>
            </a:r>
            <a:r>
              <a:rPr lang="ja-JP" altLang="en-US" dirty="0">
                <a:latin typeface="メイリオ" panose="020B0604030504040204" pitchFamily="50" charset="-128"/>
                <a:ea typeface="メイリオ" panose="020B0604030504040204" pitchFamily="50" charset="-128"/>
              </a:rPr>
              <a:t>拓哉</a:t>
            </a:r>
            <a:r>
              <a:rPr kumimoji="1" lang="ja-JP" altLang="en-US" dirty="0" smtClean="0">
                <a:latin typeface="メイリオ" panose="020B0604030504040204" pitchFamily="50" charset="-128"/>
                <a:ea typeface="メイリオ" panose="020B0604030504040204" pitchFamily="50" charset="-128"/>
              </a:rPr>
              <a:t> </a:t>
            </a:r>
            <a:r>
              <a:rPr kumimoji="1" lang="en-US" altLang="ja-JP" dirty="0" smtClean="0">
                <a:latin typeface="メイリオ" panose="020B0604030504040204" pitchFamily="50" charset="-128"/>
                <a:ea typeface="メイリオ" panose="020B0604030504040204" pitchFamily="50" charset="-128"/>
              </a:rPr>
              <a:t>2018/11/29(</a:t>
            </a:r>
            <a:r>
              <a:rPr lang="ja-JP" altLang="en-US" dirty="0">
                <a:latin typeface="メイリオ" panose="020B0604030504040204" pitchFamily="50" charset="-128"/>
                <a:ea typeface="メイリオ" panose="020B0604030504040204" pitchFamily="50" charset="-128"/>
              </a:rPr>
              <a:t>木</a:t>
            </a:r>
            <a:r>
              <a:rPr kumimoji="1" lang="en-US" altLang="ja-JP" dirty="0" smtClean="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6" name="タイトル 1"/>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4000" b="1" dirty="0" smtClean="0">
                <a:solidFill>
                  <a:schemeClr val="bg1"/>
                </a:solidFill>
              </a:rPr>
              <a:t>やったこ</a:t>
            </a:r>
            <a:r>
              <a:rPr lang="ja-JP" altLang="en-US" sz="4000" b="1" dirty="0">
                <a:solidFill>
                  <a:schemeClr val="bg1"/>
                </a:solidFill>
              </a:rPr>
              <a:t>と</a:t>
            </a:r>
          </a:p>
        </p:txBody>
      </p:sp>
      <p:sp>
        <p:nvSpPr>
          <p:cNvPr id="8" name="コンテンツ プレースホルダー 3"/>
          <p:cNvSpPr txBox="1">
            <a:spLocks/>
          </p:cNvSpPr>
          <p:nvPr/>
        </p:nvSpPr>
        <p:spPr>
          <a:xfrm>
            <a:off x="216868" y="1441939"/>
            <a:ext cx="8590248" cy="48906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メイリオ" panose="020B0604030504040204" pitchFamily="50" charset="-128"/>
                <a:ea typeface="メイリオ" panose="020B0604030504040204" pitchFamily="50" charset="-128"/>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メイリオ" panose="020B0604030504040204" pitchFamily="50" charset="-128"/>
                <a:ea typeface="メイリオ" panose="020B0604030504040204" pitchFamily="50" charset="-128"/>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メイリオ" panose="020B0604030504040204" pitchFamily="50" charset="-128"/>
                <a:ea typeface="メイリオ" panose="020B0604030504040204" pitchFamily="50" charset="-128"/>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メイリオ" panose="020B0604030504040204" pitchFamily="50" charset="-128"/>
                <a:ea typeface="メイリオ" panose="020B0604030504040204" pitchFamily="50" charset="-128"/>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メイリオ" panose="020B0604030504040204" pitchFamily="50" charset="-128"/>
                <a:ea typeface="メイリオ" panose="020B0604030504040204" pitchFamily="50" charset="-128"/>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a:lstStyle>
          <a:p>
            <a:pPr marL="0" indent="0">
              <a:buFont typeface="Wingdings 2" pitchFamily="18" charset="2"/>
              <a:buNone/>
            </a:pPr>
            <a:r>
              <a:rPr lang="ja-JP" altLang="en-US" sz="2400" b="1" u="sng" dirty="0" smtClean="0"/>
              <a:t>目的</a:t>
            </a:r>
            <a:r>
              <a:rPr lang="en-US" altLang="ja-JP" sz="2800" dirty="0" smtClean="0"/>
              <a:t/>
            </a:r>
            <a:br>
              <a:rPr lang="en-US" altLang="ja-JP" sz="2800" dirty="0" smtClean="0"/>
            </a:br>
            <a:r>
              <a:rPr lang="ja-JP" altLang="en-US" sz="2000" dirty="0" smtClean="0"/>
              <a:t>複数解探索可能な多点探索アルゴリズムの構築 </a:t>
            </a:r>
            <a:r>
              <a:rPr lang="en-US" altLang="ja-JP" sz="2000" dirty="0" smtClean="0"/>
              <a:t>(</a:t>
            </a:r>
            <a:r>
              <a:rPr lang="en-US" altLang="ja-JP" sz="2000" dirty="0" smtClean="0">
                <a:latin typeface="Segoe UI" panose="020B0502040204020203" pitchFamily="34" charset="0"/>
              </a:rPr>
              <a:t>Niching</a:t>
            </a:r>
            <a:r>
              <a:rPr lang="en-US" altLang="ja-JP" sz="2000" dirty="0" smtClean="0"/>
              <a:t> method)</a:t>
            </a:r>
          </a:p>
          <a:p>
            <a:pPr marL="0" indent="0">
              <a:buFont typeface="Wingdings 2" pitchFamily="18" charset="2"/>
              <a:buNone/>
            </a:pPr>
            <a:endParaRPr lang="en-US" altLang="ja-JP" sz="1200" b="1" dirty="0" smtClean="0"/>
          </a:p>
          <a:p>
            <a:pPr marL="0" indent="0">
              <a:buFont typeface="Wingdings 2" pitchFamily="18" charset="2"/>
              <a:buNone/>
            </a:pPr>
            <a:r>
              <a:rPr lang="ja-JP" altLang="en-US" sz="2400" b="1" u="sng" dirty="0" smtClean="0"/>
              <a:t>やったこと</a:t>
            </a:r>
            <a:endParaRPr lang="en-US" altLang="ja-JP" sz="2400" b="1" u="sng" dirty="0"/>
          </a:p>
          <a:p>
            <a:pPr marL="0" indent="0">
              <a:buNone/>
            </a:pPr>
            <a:endParaRPr lang="en-US" altLang="ja-JP" sz="2000" b="1" dirty="0" smtClean="0"/>
          </a:p>
          <a:p>
            <a:r>
              <a:rPr lang="ja-JP" altLang="en-US" sz="2400" dirty="0" smtClean="0"/>
              <a:t>進化計算シンポジウムコンペティションに向けた手法の改良</a:t>
            </a:r>
            <a:r>
              <a:rPr lang="en-US" altLang="ja-JP" b="1" dirty="0" smtClean="0"/>
              <a:t/>
            </a:r>
            <a:br>
              <a:rPr lang="en-US" altLang="ja-JP" b="1" dirty="0" smtClean="0"/>
            </a:br>
            <a:r>
              <a:rPr lang="en-US" altLang="ja-JP" b="1" dirty="0" smtClean="0"/>
              <a:t/>
            </a:r>
            <a:br>
              <a:rPr lang="en-US" altLang="ja-JP" b="1" dirty="0" smtClean="0"/>
            </a:br>
            <a:endParaRPr lang="en-US" altLang="ja-JP" sz="100" b="1" dirty="0" smtClean="0"/>
          </a:p>
        </p:txBody>
      </p:sp>
    </p:spTree>
    <p:extLst>
      <p:ext uri="{BB962C8B-B14F-4D97-AF65-F5344CB8AC3E}">
        <p14:creationId xmlns:p14="http://schemas.microsoft.com/office/powerpoint/2010/main" val="9413329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a:xfrm>
            <a:off x="633845" y="1617785"/>
            <a:ext cx="7886700" cy="4562354"/>
          </a:xfrm>
        </p:spPr>
        <p:txBody>
          <a:bodyPr>
            <a:normAutofit/>
          </a:bodyPr>
          <a:lstStyle/>
          <a:p>
            <a:r>
              <a:rPr kumimoji="1" lang="en-US" altLang="ja-JP" sz="2400" dirty="0" smtClean="0"/>
              <a:t>NRBA</a:t>
            </a:r>
            <a:r>
              <a:rPr kumimoji="1" lang="ja-JP" altLang="en-US" sz="2400" dirty="0" smtClean="0"/>
              <a:t>の</a:t>
            </a:r>
            <a:r>
              <a:rPr kumimoji="1" lang="en-US" altLang="ja-JP" sz="2400" dirty="0" smtClean="0"/>
              <a:t>Niche Radius</a:t>
            </a:r>
            <a:r>
              <a:rPr kumimoji="1" lang="ja-JP" altLang="en-US" sz="2400" dirty="0" smtClean="0"/>
              <a:t>は評価関数の探索範囲と</a:t>
            </a:r>
            <a:r>
              <a:rPr kumimoji="1" lang="en-US" altLang="ja-JP" sz="2400" dirty="0" smtClean="0"/>
              <a:t/>
            </a:r>
            <a:br>
              <a:rPr kumimoji="1" lang="en-US" altLang="ja-JP" sz="2400" dirty="0" smtClean="0"/>
            </a:br>
            <a:r>
              <a:rPr kumimoji="1" lang="ja-JP" altLang="en-US" sz="2400" dirty="0" smtClean="0"/>
              <a:t>ピークの数に基づいて算出されるユークリッド距離</a:t>
            </a:r>
            <a:r>
              <a:rPr kumimoji="1" lang="en-US" altLang="ja-JP" sz="2400" dirty="0" smtClean="0"/>
              <a:t/>
            </a:r>
            <a:br>
              <a:rPr kumimoji="1" lang="en-US" altLang="ja-JP" sz="2400" dirty="0" smtClean="0"/>
            </a:br>
            <a:endParaRPr lang="en-US" altLang="ja-JP" sz="2400" dirty="0"/>
          </a:p>
          <a:p>
            <a:r>
              <a:rPr kumimoji="1" lang="ja-JP" altLang="en-US" sz="2400" dirty="0" smtClean="0"/>
              <a:t>評価関数の形状が複雑になると現状の手法のままではピークに到達しない個体が存在する</a:t>
            </a:r>
            <a:r>
              <a:rPr kumimoji="1" lang="en-US" altLang="ja-JP" sz="2400" dirty="0" smtClean="0"/>
              <a:t/>
            </a:r>
            <a:br>
              <a:rPr kumimoji="1" lang="en-US" altLang="ja-JP" sz="2400" dirty="0" smtClean="0"/>
            </a:br>
            <a:endParaRPr kumimoji="1" lang="en-US" altLang="ja-JP" sz="2400" dirty="0" smtClean="0"/>
          </a:p>
          <a:p>
            <a:r>
              <a:rPr lang="en-US" altLang="ja-JP" sz="2400" dirty="0" smtClean="0"/>
              <a:t>Niche Radius</a:t>
            </a:r>
            <a:r>
              <a:rPr lang="ja-JP" altLang="en-US" sz="2400" dirty="0" smtClean="0"/>
              <a:t>を動的に調整することにより解決を図る</a:t>
            </a:r>
            <a:r>
              <a:rPr lang="en-US" altLang="ja-JP" sz="2400" dirty="0" smtClean="0"/>
              <a:t/>
            </a:r>
            <a:br>
              <a:rPr lang="en-US" altLang="ja-JP" sz="2400" dirty="0" smtClean="0"/>
            </a:br>
            <a:r>
              <a:rPr lang="ja-JP" altLang="en-US" sz="2400" dirty="0" smtClean="0"/>
              <a:t>➡ </a:t>
            </a:r>
            <a:r>
              <a:rPr lang="en-US" altLang="ja-JP" sz="2400" dirty="0" smtClean="0">
                <a:solidFill>
                  <a:srgbClr val="FF0000"/>
                </a:solidFill>
              </a:rPr>
              <a:t>Dynamic Niche Radius [Miller,1996] </a:t>
            </a:r>
            <a:r>
              <a:rPr lang="ja-JP" altLang="en-US" sz="2400" dirty="0" smtClean="0">
                <a:solidFill>
                  <a:srgbClr val="FF0000"/>
                </a:solidFill>
              </a:rPr>
              <a:t>の導入</a:t>
            </a:r>
            <a:endParaRPr kumimoji="1" lang="ja-JP" altLang="en-US" sz="2400" dirty="0">
              <a:solidFill>
                <a:srgbClr val="FF0000"/>
              </a:solidFill>
            </a:endParaRPr>
          </a:p>
        </p:txBody>
      </p:sp>
      <p:sp>
        <p:nvSpPr>
          <p:cNvPr id="4" name="スライド番号プレースホルダー 3"/>
          <p:cNvSpPr>
            <a:spLocks noGrp="1"/>
          </p:cNvSpPr>
          <p:nvPr>
            <p:ph type="sldNum" sz="quarter" idx="12"/>
          </p:nvPr>
        </p:nvSpPr>
        <p:spPr/>
        <p:txBody>
          <a:bodyPr/>
          <a:lstStyle/>
          <a:p>
            <a:fld id="{E2CF13C1-FE9C-4094-ADF4-C8AE6999A6FB}" type="slidenum">
              <a:rPr lang="ja-JP" altLang="en-US" smtClean="0"/>
              <a:pPr/>
              <a:t>10</a:t>
            </a:fld>
            <a:endParaRPr lang="ja-JP" altLang="en-US"/>
          </a:p>
        </p:txBody>
      </p:sp>
      <p:sp>
        <p:nvSpPr>
          <p:cNvPr id="5" name="タイトル 1"/>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4000" b="1" dirty="0">
                <a:solidFill>
                  <a:schemeClr val="bg1"/>
                </a:solidFill>
              </a:rPr>
              <a:t>問題点</a:t>
            </a:r>
          </a:p>
        </p:txBody>
      </p:sp>
    </p:spTree>
    <p:extLst>
      <p:ext uri="{BB962C8B-B14F-4D97-AF65-F5344CB8AC3E}">
        <p14:creationId xmlns:p14="http://schemas.microsoft.com/office/powerpoint/2010/main" val="20924815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p:cNvSpPr/>
          <p:nvPr/>
        </p:nvSpPr>
        <p:spPr>
          <a:xfrm>
            <a:off x="225543" y="3471538"/>
            <a:ext cx="6017719" cy="3194305"/>
          </a:xfrm>
          <a:prstGeom prst="rect">
            <a:avLst/>
          </a:prstGeom>
          <a:solidFill>
            <a:srgbClr val="FF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216867" y="1420837"/>
            <a:ext cx="6017719" cy="160405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en-US" altLang="ja-JP" sz="3600" dirty="0" smtClean="0"/>
              <a:t>Dynamic Niche Radius</a:t>
            </a:r>
            <a:endParaRPr lang="ja-JP" altLang="en-US" sz="3600" dirty="0"/>
          </a:p>
        </p:txBody>
      </p:sp>
      <p:sp>
        <p:nvSpPr>
          <p:cNvPr id="4" name="スライド番号プレースホルダー 3"/>
          <p:cNvSpPr>
            <a:spLocks noGrp="1"/>
          </p:cNvSpPr>
          <p:nvPr>
            <p:ph type="sldNum" sz="quarter" idx="12"/>
          </p:nvPr>
        </p:nvSpPr>
        <p:spPr/>
        <p:txBody>
          <a:bodyPr/>
          <a:lstStyle/>
          <a:p>
            <a:fld id="{E2CF13C1-FE9C-4094-ADF4-C8AE6999A6FB}" type="slidenum">
              <a:rPr lang="ja-JP" altLang="en-US" smtClean="0"/>
              <a:pPr/>
              <a:t>11</a:t>
            </a:fld>
            <a:endParaRPr lang="ja-JP" altLang="en-US"/>
          </a:p>
        </p:txBody>
      </p:sp>
      <p:sp>
        <p:nvSpPr>
          <p:cNvPr id="5" name="楕円 4"/>
          <p:cNvSpPr/>
          <p:nvPr/>
        </p:nvSpPr>
        <p:spPr>
          <a:xfrm>
            <a:off x="6952676" y="3024890"/>
            <a:ext cx="1512000" cy="1512000"/>
          </a:xfrm>
          <a:prstGeom prst="ellipse">
            <a:avLst/>
          </a:prstGeom>
          <a:solidFill>
            <a:schemeClr val="accent5">
              <a:lumMod val="20000"/>
              <a:lumOff val="80000"/>
              <a:alpha val="5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p:cNvSpPr/>
          <p:nvPr/>
        </p:nvSpPr>
        <p:spPr>
          <a:xfrm>
            <a:off x="6799607" y="2891514"/>
            <a:ext cx="1800000" cy="1800000"/>
          </a:xfrm>
          <a:prstGeom prst="ellipse">
            <a:avLst/>
          </a:prstGeom>
          <a:solidFill>
            <a:schemeClr val="accent5">
              <a:lumMod val="20000"/>
              <a:lumOff val="80000"/>
              <a:alpha val="5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p:cNvSpPr txBox="1"/>
              <p:nvPr/>
            </p:nvSpPr>
            <p:spPr>
              <a:xfrm>
                <a:off x="7826626" y="3453065"/>
                <a:ext cx="58010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2000" b="0" i="1" smtClean="0">
                          <a:solidFill>
                            <a:schemeClr val="accent5"/>
                          </a:solidFill>
                          <a:latin typeface="Cambria Math" panose="02040503050406030204" pitchFamily="18" charset="0"/>
                        </a:rPr>
                        <m:t>σ</m:t>
                      </m:r>
                    </m:oMath>
                  </m:oMathPara>
                </a14:m>
                <a:endParaRPr lang="en-US" altLang="ja-JP" sz="2000" b="0" dirty="0" smtClean="0">
                  <a:solidFill>
                    <a:schemeClr val="accent5"/>
                  </a:solidFill>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7826626" y="3453065"/>
                <a:ext cx="580104" cy="400110"/>
              </a:xfrm>
              <a:prstGeom prst="rect">
                <a:avLst/>
              </a:prstGeom>
              <a:blipFill>
                <a:blip r:embed="rId7"/>
                <a:stretch>
                  <a:fillRect/>
                </a:stretch>
              </a:blipFill>
            </p:spPr>
            <p:txBody>
              <a:bodyPr/>
              <a:lstStyle/>
              <a:p>
                <a:r>
                  <a:rPr lang="ja-JP" altLang="en-US">
                    <a:noFill/>
                  </a:rPr>
                  <a:t> </a:t>
                </a:r>
              </a:p>
            </p:txBody>
          </p:sp>
        </mc:Fallback>
      </mc:AlternateContent>
      <p:cxnSp>
        <p:nvCxnSpPr>
          <p:cNvPr id="8" name="直線矢印コネクタ 7"/>
          <p:cNvCxnSpPr/>
          <p:nvPr/>
        </p:nvCxnSpPr>
        <p:spPr>
          <a:xfrm flipH="1" flipV="1">
            <a:off x="7361231" y="3694500"/>
            <a:ext cx="216000" cy="7200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flipV="1">
            <a:off x="7277822" y="3386604"/>
            <a:ext cx="360000" cy="36000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 name="楕円 10"/>
          <p:cNvSpPr/>
          <p:nvPr/>
        </p:nvSpPr>
        <p:spPr>
          <a:xfrm>
            <a:off x="7579287" y="368174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7218558" y="359544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7149018" y="3244141"/>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p:cNvCxnSpPr/>
          <p:nvPr/>
        </p:nvCxnSpPr>
        <p:spPr>
          <a:xfrm rot="120000" flipH="1" flipV="1">
            <a:off x="7669587" y="3297409"/>
            <a:ext cx="16272" cy="396000"/>
          </a:xfrm>
          <a:prstGeom prst="straightConnector1">
            <a:avLst/>
          </a:prstGeom>
          <a:ln w="19050">
            <a:solidFill>
              <a:schemeClr val="accent5">
                <a:alpha val="93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7694181" y="3809527"/>
            <a:ext cx="792000" cy="0"/>
          </a:xfrm>
          <a:prstGeom prst="straightConnector1">
            <a:avLst/>
          </a:prstGeom>
          <a:ln w="38100">
            <a:solidFill>
              <a:schemeClr val="accent5"/>
            </a:solidFill>
            <a:headEnd type="triangle"/>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6" name="正方形/長方形 15"/>
              <p:cNvSpPr/>
              <p:nvPr/>
            </p:nvSpPr>
            <p:spPr>
              <a:xfrm>
                <a:off x="7430191" y="3791514"/>
                <a:ext cx="4324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b="0" i="0" smtClean="0">
                              <a:latin typeface="Cambria Math" panose="02040503050406030204" pitchFamily="18" charset="0"/>
                            </a:rPr>
                            <m:t>i</m:t>
                          </m:r>
                        </m:sub>
                      </m:sSub>
                    </m:oMath>
                  </m:oMathPara>
                </a14:m>
                <a:endParaRPr lang="ja-JP" altLang="en-US"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7430191" y="3791514"/>
                <a:ext cx="432426" cy="369332"/>
              </a:xfrm>
              <a:prstGeom prst="rect">
                <a:avLst/>
              </a:prstGeom>
              <a:blipFill>
                <a:blip r:embed="rId8"/>
                <a:stretch>
                  <a:fillRect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7689224" y="3086320"/>
                <a:ext cx="470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𝑥</m:t>
                          </m:r>
                        </m:e>
                        <m:sub>
                          <m:r>
                            <a:rPr lang="en-US" altLang="ja-JP" b="0" i="0" smtClean="0">
                              <a:latin typeface="Cambria Math" panose="02040503050406030204" pitchFamily="18" charset="0"/>
                            </a:rPr>
                            <m:t>1</m:t>
                          </m:r>
                        </m:sub>
                      </m:sSub>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7689224" y="3086320"/>
                <a:ext cx="470385" cy="369332"/>
              </a:xfrm>
              <a:prstGeom prst="rect">
                <a:avLst/>
              </a:prstGeom>
              <a:blipFill>
                <a:blip r:embed="rId9"/>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p:cNvSpPr/>
              <p:nvPr/>
            </p:nvSpPr>
            <p:spPr>
              <a:xfrm>
                <a:off x="7253304" y="3176431"/>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𝑥</m:t>
                          </m:r>
                        </m:e>
                        <m:sub>
                          <m:r>
                            <a:rPr lang="en-US" altLang="ja-JP" b="0" i="1" smtClean="0">
                              <a:latin typeface="Cambria Math" panose="02040503050406030204" pitchFamily="18" charset="0"/>
                            </a:rPr>
                            <m:t>2</m:t>
                          </m:r>
                        </m:sub>
                      </m:sSub>
                    </m:oMath>
                  </m:oMathPara>
                </a14:m>
                <a:endParaRPr lang="ja-JP" altLang="en-US"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7253304" y="3176431"/>
                <a:ext cx="475707" cy="369332"/>
              </a:xfrm>
              <a:prstGeom prst="rect">
                <a:avLst/>
              </a:prstGeom>
              <a:blipFill>
                <a:blip r:embed="rId10"/>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7007987" y="3625501"/>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𝑥</m:t>
                          </m:r>
                        </m:e>
                        <m:sub>
                          <m:r>
                            <a:rPr lang="en-US" altLang="ja-JP" b="0" i="0" smtClean="0">
                              <a:latin typeface="Cambria Math" panose="02040503050406030204" pitchFamily="18" charset="0"/>
                            </a:rPr>
                            <m:t>3</m:t>
                          </m:r>
                        </m:sub>
                      </m:sSub>
                    </m:oMath>
                  </m:oMathPara>
                </a14:m>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7007987" y="3625501"/>
                <a:ext cx="475707" cy="369332"/>
              </a:xfrm>
              <a:prstGeom prst="rect">
                <a:avLst/>
              </a:prstGeom>
              <a:blipFill>
                <a:blip r:embed="rId11"/>
                <a:stretch>
                  <a:fillRect b="-3333"/>
                </a:stretch>
              </a:blipFill>
            </p:spPr>
            <p:txBody>
              <a:bodyPr/>
              <a:lstStyle/>
              <a:p>
                <a:r>
                  <a:rPr lang="ja-JP" altLang="en-US">
                    <a:noFill/>
                  </a:rPr>
                  <a:t> </a:t>
                </a:r>
              </a:p>
            </p:txBody>
          </p:sp>
        </mc:Fallback>
      </mc:AlternateContent>
      <p:sp>
        <p:nvSpPr>
          <p:cNvPr id="26" name="星 5 25"/>
          <p:cNvSpPr/>
          <p:nvPr/>
        </p:nvSpPr>
        <p:spPr>
          <a:xfrm>
            <a:off x="7557544" y="3137328"/>
            <a:ext cx="216000" cy="216000"/>
          </a:xfrm>
          <a:prstGeom prst="star5">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514743" y="3618108"/>
            <a:ext cx="3901163" cy="792000"/>
          </a:xfrm>
          <a:prstGeom prst="rect">
            <a:avLst/>
          </a:prstGeom>
        </p:spPr>
      </p:pic>
      <p:pic>
        <p:nvPicPr>
          <p:cNvPr id="34" name="図 33"/>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514742" y="1737722"/>
            <a:ext cx="2209524" cy="515047"/>
          </a:xfrm>
          <a:prstGeom prst="rect">
            <a:avLst/>
          </a:prstGeom>
        </p:spPr>
      </p:pic>
      <p:pic>
        <p:nvPicPr>
          <p:cNvPr id="37" name="図 36"/>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474629" y="2330500"/>
            <a:ext cx="920381" cy="604952"/>
          </a:xfrm>
          <a:prstGeom prst="rect">
            <a:avLst/>
          </a:prstGeom>
        </p:spPr>
      </p:pic>
      <mc:AlternateContent xmlns:mc="http://schemas.openxmlformats.org/markup-compatibility/2006" xmlns:a14="http://schemas.microsoft.com/office/drawing/2010/main">
        <mc:Choice Requires="a14">
          <p:sp>
            <p:nvSpPr>
              <p:cNvPr id="36" name="テキスト ボックス 35"/>
              <p:cNvSpPr txBox="1"/>
              <p:nvPr/>
            </p:nvSpPr>
            <p:spPr>
              <a:xfrm>
                <a:off x="2905278" y="2383533"/>
                <a:ext cx="2522480" cy="369332"/>
              </a:xfrm>
              <a:prstGeom prst="rect">
                <a:avLst/>
              </a:prstGeom>
              <a:noFill/>
            </p:spPr>
            <p:txBody>
              <a:bodyPr wrap="square" rtlCol="0">
                <a:spAutoFit/>
              </a:bodyPr>
              <a:lstStyle/>
              <a:p>
                <a:r>
                  <a:rPr lang="ja-JP" altLang="en-US" dirty="0" smtClean="0">
                    <a:latin typeface="+mn-ea"/>
                  </a:rPr>
                  <a:t>次元数</a:t>
                </a:r>
                <a:r>
                  <a:rPr lang="en-US" altLang="ja-JP" dirty="0" smtClean="0">
                    <a:latin typeface="+mn-ea"/>
                  </a:rPr>
                  <a:t>: </a:t>
                </a:r>
                <a14:m>
                  <m:oMath xmlns:m="http://schemas.openxmlformats.org/officeDocument/2006/math">
                    <m:r>
                      <a:rPr lang="en-US" altLang="ja-JP" b="0" i="1" smtClean="0">
                        <a:latin typeface="Cambria Math" panose="02040503050406030204" pitchFamily="18" charset="0"/>
                      </a:rPr>
                      <m:t>𝐷</m:t>
                    </m:r>
                  </m:oMath>
                </a14:m>
                <a:r>
                  <a:rPr lang="ja-JP" altLang="en-US" dirty="0" smtClean="0">
                    <a:latin typeface="+mn-ea"/>
                  </a:rPr>
                  <a:t>  解の</a:t>
                </a:r>
                <a:r>
                  <a:rPr lang="ja-JP" altLang="en-US" dirty="0">
                    <a:latin typeface="+mn-ea"/>
                  </a:rPr>
                  <a:t>数</a:t>
                </a:r>
                <a:r>
                  <a:rPr lang="en-US" altLang="ja-JP" dirty="0" smtClean="0">
                    <a:latin typeface="+mn-ea"/>
                  </a:rPr>
                  <a:t>: </a:t>
                </a:r>
                <a:r>
                  <a:rPr lang="en-US" altLang="ja-JP" i="1" dirty="0" smtClean="0">
                    <a:latin typeface="Cambria Math" panose="02040503050406030204" pitchFamily="18" charset="0"/>
                    <a:ea typeface="Cambria Math" panose="02040503050406030204" pitchFamily="18" charset="0"/>
                  </a:rPr>
                  <a:t>q</a:t>
                </a:r>
                <a:r>
                  <a:rPr lang="en-US" altLang="ja-JP" dirty="0" smtClean="0"/>
                  <a:t> </a:t>
                </a:r>
                <a:endParaRPr lang="ja-JP" altLang="en-US" dirty="0"/>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2905278" y="2383533"/>
                <a:ext cx="2522480" cy="369332"/>
              </a:xfrm>
              <a:prstGeom prst="rect">
                <a:avLst/>
              </a:prstGeom>
              <a:blipFill>
                <a:blip r:embed="rId15"/>
                <a:stretch>
                  <a:fillRect l="-2179"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2905278" y="1810579"/>
                <a:ext cx="3329309" cy="369332"/>
              </a:xfrm>
              <a:prstGeom prst="rect">
                <a:avLst/>
              </a:prstGeom>
            </p:spPr>
            <p:txBody>
              <a:bodyPr wrap="none">
                <a:spAutoFit/>
              </a:bodyPr>
              <a:lstStyle/>
              <a:p>
                <a:r>
                  <a:rPr lang="ja-JP" altLang="en-US" dirty="0" smtClean="0"/>
                  <a:t>探索</a:t>
                </a:r>
                <a:r>
                  <a:rPr lang="ja-JP" altLang="en-US" dirty="0"/>
                  <a:t>範囲の上限と</a:t>
                </a:r>
                <a:r>
                  <a:rPr lang="ja-JP" altLang="en-US" dirty="0" smtClean="0"/>
                  <a:t>下限</a:t>
                </a:r>
                <a:r>
                  <a:rPr lang="en-US" altLang="ja-JP" dirty="0" smtClean="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𝑢𝑏</m:t>
                        </m:r>
                      </m:sub>
                    </m:sSub>
                    <m:r>
                      <a:rPr lang="en-US" altLang="ja-JP" i="1">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𝑙𝑏</m:t>
                        </m:r>
                      </m:sub>
                    </m:sSub>
                  </m:oMath>
                </a14:m>
                <a:r>
                  <a:rPr lang="ja-JP" altLang="en-US" dirty="0"/>
                  <a:t> </a:t>
                </a:r>
              </a:p>
            </p:txBody>
          </p:sp>
        </mc:Choice>
        <mc:Fallback xmlns="">
          <p:sp>
            <p:nvSpPr>
              <p:cNvPr id="38" name="正方形/長方形 37"/>
              <p:cNvSpPr>
                <a:spLocks noRot="1" noChangeAspect="1" noMove="1" noResize="1" noEditPoints="1" noAdjustHandles="1" noChangeArrowheads="1" noChangeShapeType="1" noTextEdit="1"/>
              </p:cNvSpPr>
              <p:nvPr/>
            </p:nvSpPr>
            <p:spPr>
              <a:xfrm>
                <a:off x="2905278" y="1810579"/>
                <a:ext cx="3329309" cy="369332"/>
              </a:xfrm>
              <a:prstGeom prst="rect">
                <a:avLst/>
              </a:prstGeom>
              <a:blipFill>
                <a:blip r:embed="rId16"/>
                <a:stretch>
                  <a:fillRect l="-1648" t="-8197" b="-26230"/>
                </a:stretch>
              </a:blipFill>
            </p:spPr>
            <p:txBody>
              <a:bodyPr/>
              <a:lstStyle/>
              <a:p>
                <a:r>
                  <a:rPr lang="ja-JP" altLang="en-US">
                    <a:noFill/>
                  </a:rPr>
                  <a:t> </a:t>
                </a:r>
              </a:p>
            </p:txBody>
          </p:sp>
        </mc:Fallback>
      </mc:AlternateContent>
      <p:pic>
        <p:nvPicPr>
          <p:cNvPr id="39" name="図 38"/>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514742" y="4653353"/>
            <a:ext cx="1790476" cy="774095"/>
          </a:xfrm>
          <a:prstGeom prst="rect">
            <a:avLst/>
          </a:prstGeom>
        </p:spPr>
      </p:pic>
      <p:sp>
        <p:nvSpPr>
          <p:cNvPr id="40" name="角丸四角形吹き出し 39"/>
          <p:cNvSpPr/>
          <p:nvPr/>
        </p:nvSpPr>
        <p:spPr>
          <a:xfrm>
            <a:off x="2760527" y="4490992"/>
            <a:ext cx="2450098" cy="788692"/>
          </a:xfrm>
          <a:prstGeom prst="wedgeRoundRectCallout">
            <a:avLst>
              <a:gd name="adj1" fmla="val -59567"/>
              <a:gd name="adj2" fmla="val -7062"/>
              <a:gd name="adj3" fmla="val 1666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rgbClr val="FF0000"/>
                </a:solidFill>
              </a:rPr>
              <a:t>値が大きいほど周辺に個体が密集</a:t>
            </a:r>
            <a:endParaRPr kumimoji="1" lang="ja-JP" altLang="en-US" dirty="0">
              <a:solidFill>
                <a:srgbClr val="FF0000"/>
              </a:solidFill>
            </a:endParaRPr>
          </a:p>
        </p:txBody>
      </p:sp>
      <p:pic>
        <p:nvPicPr>
          <p:cNvPr id="53" name="図 52"/>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514742" y="5641791"/>
            <a:ext cx="3013738" cy="792000"/>
          </a:xfrm>
          <a:prstGeom prst="rect">
            <a:avLst/>
          </a:prstGeom>
        </p:spPr>
      </p:pic>
      <p:sp>
        <p:nvSpPr>
          <p:cNvPr id="43" name="タイトル 1"/>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4000" b="1" dirty="0">
                <a:solidFill>
                  <a:schemeClr val="bg1"/>
                </a:solidFill>
              </a:rPr>
              <a:t>提案</a:t>
            </a:r>
          </a:p>
        </p:txBody>
      </p:sp>
      <mc:AlternateContent xmlns:mc="http://schemas.openxmlformats.org/markup-compatibility/2006" xmlns:a14="http://schemas.microsoft.com/office/drawing/2010/main">
        <mc:Choice Requires="a14">
          <p:sp>
            <p:nvSpPr>
              <p:cNvPr id="32" name="正方形/長方形 31"/>
              <p:cNvSpPr/>
              <p:nvPr/>
            </p:nvSpPr>
            <p:spPr>
              <a:xfrm>
                <a:off x="6858214" y="4576010"/>
                <a:ext cx="740203" cy="369332"/>
              </a:xfrm>
              <a:prstGeom prst="rect">
                <a:avLst/>
              </a:prstGeom>
            </p:spPr>
            <p:txBody>
              <a:bodyPr wrap="none">
                <a:spAutoFit/>
              </a:bodyPr>
              <a:lstStyle/>
              <a:p>
                <a:r>
                  <a:rPr lang="en-US" altLang="ja-JP" dirty="0" smtClean="0"/>
                  <a:t>:</a:t>
                </a:r>
                <a14:m>
                  <m:oMath xmlns:m="http://schemas.openxmlformats.org/officeDocument/2006/math">
                    <m:sSub>
                      <m:sSubPr>
                        <m:ctrlPr>
                          <a:rPr lang="en-US" altLang="ja-JP" i="1" smtClean="0">
                            <a:latin typeface="Cambria Math" panose="02040503050406030204" pitchFamily="18" charset="0"/>
                          </a:rPr>
                        </m:ctrlPr>
                      </m:sSubPr>
                      <m:e>
                        <m:r>
                          <a:rPr lang="en-US" altLang="ja-JP" b="0" i="0" smtClean="0">
                            <a:latin typeface="Cambria Math" panose="02040503050406030204" pitchFamily="18" charset="0"/>
                          </a:rPr>
                          <m:t> </m:t>
                        </m:r>
                        <m:r>
                          <a:rPr lang="en-US" altLang="ja-JP">
                            <a:latin typeface="Cambria Math" panose="02040503050406030204" pitchFamily="18" charset="0"/>
                          </a:rPr>
                          <m:t>𝑥</m:t>
                        </m:r>
                      </m:e>
                      <m:sub>
                        <m:r>
                          <m:rPr>
                            <m:sty m:val="p"/>
                          </m:rPr>
                          <a:rPr lang="en-US" altLang="ja-JP" b="0" i="0" smtClean="0">
                            <a:latin typeface="Cambria Math" panose="02040503050406030204" pitchFamily="18" charset="0"/>
                          </a:rPr>
                          <m:t>NR</m:t>
                        </m:r>
                        <m:r>
                          <a:rPr lang="en-US" altLang="ja-JP">
                            <a:latin typeface="Cambria Math" panose="02040503050406030204" pitchFamily="18" charset="0"/>
                          </a:rPr>
                          <m:t>∗</m:t>
                        </m:r>
                      </m:sub>
                    </m:sSub>
                  </m:oMath>
                </a14:m>
                <a:endParaRPr lang="ja-JP" altLang="en-US"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6858214" y="4576010"/>
                <a:ext cx="740203" cy="369332"/>
              </a:xfrm>
              <a:prstGeom prst="rect">
                <a:avLst/>
              </a:prstGeom>
              <a:blipFill>
                <a:blip r:embed="rId19"/>
                <a:stretch>
                  <a:fillRect l="-6612" t="-8333" b="-2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6846345" y="4961289"/>
                <a:ext cx="2032544" cy="369332"/>
              </a:xfrm>
              <a:prstGeom prst="rect">
                <a:avLst/>
              </a:prstGeom>
            </p:spPr>
            <p:txBody>
              <a:bodyPr wrap="none">
                <a:spAutoFit/>
              </a:bodyPr>
              <a:lstStyle/>
              <a:p>
                <a:r>
                  <a:rPr lang="en-US" altLang="ja-JP" dirty="0" smtClean="0"/>
                  <a:t>:</a:t>
                </a:r>
                <a:r>
                  <a:rPr lang="en-US" altLang="ja-JP" dirty="0"/>
                  <a:t> </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r>
                      <a:rPr lang="en-US" altLang="ja-JP" b="0" i="1" smtClean="0">
                        <a:latin typeface="Cambria Math" panose="02040503050406030204" pitchFamily="18" charset="0"/>
                      </a:rPr>
                      <m:t>  </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𝑖</m:t>
                        </m:r>
                        <m:r>
                          <a:rPr lang="en-US" altLang="ja-JP" b="0" i="1" smtClean="0">
                            <a:latin typeface="Cambria Math" panose="02040503050406030204" pitchFamily="18" charset="0"/>
                          </a:rPr>
                          <m:t>=1,2,…,</m:t>
                        </m:r>
                        <m:r>
                          <a:rPr lang="en-US" altLang="ja-JP" b="0" i="1" smtClean="0">
                            <a:latin typeface="Cambria Math" panose="02040503050406030204" pitchFamily="18" charset="0"/>
                          </a:rPr>
                          <m:t>𝑁</m:t>
                        </m:r>
                      </m:e>
                    </m:d>
                  </m:oMath>
                </a14:m>
                <a:endParaRPr lang="ja-JP" altLang="en-US"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6846345" y="4961289"/>
                <a:ext cx="2032544" cy="369332"/>
              </a:xfrm>
              <a:prstGeom prst="rect">
                <a:avLst/>
              </a:prstGeom>
              <a:blipFill>
                <a:blip r:embed="rId20"/>
                <a:stretch>
                  <a:fillRect l="-2395" t="-8333" b="-28333"/>
                </a:stretch>
              </a:blipFill>
            </p:spPr>
            <p:txBody>
              <a:bodyPr/>
              <a:lstStyle/>
              <a:p>
                <a:r>
                  <a:rPr lang="ja-JP" altLang="en-US">
                    <a:noFill/>
                  </a:rPr>
                  <a:t> </a:t>
                </a:r>
              </a:p>
            </p:txBody>
          </p:sp>
        </mc:Fallback>
      </mc:AlternateContent>
      <p:sp>
        <p:nvSpPr>
          <p:cNvPr id="35" name="楕円 34"/>
          <p:cNvSpPr/>
          <p:nvPr/>
        </p:nvSpPr>
        <p:spPr>
          <a:xfrm>
            <a:off x="6687358" y="504952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星 5 40"/>
          <p:cNvSpPr/>
          <p:nvPr/>
        </p:nvSpPr>
        <p:spPr>
          <a:xfrm>
            <a:off x="6662852" y="4644766"/>
            <a:ext cx="216000" cy="216000"/>
          </a:xfrm>
          <a:prstGeom prst="star5">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6"/>
          <p:cNvSpPr/>
          <p:nvPr/>
        </p:nvSpPr>
        <p:spPr>
          <a:xfrm>
            <a:off x="366393" y="1177368"/>
            <a:ext cx="2507399" cy="42319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t>Niche Radius</a:t>
            </a:r>
            <a:r>
              <a:rPr kumimoji="1" lang="ja-JP" altLang="en-US" b="1" dirty="0" smtClean="0"/>
              <a:t>算出式</a:t>
            </a:r>
            <a:endParaRPr kumimoji="1" lang="ja-JP" altLang="en-US" b="1" dirty="0"/>
          </a:p>
        </p:txBody>
      </p:sp>
      <p:sp>
        <p:nvSpPr>
          <p:cNvPr id="45" name="角丸四角形 44"/>
          <p:cNvSpPr/>
          <p:nvPr/>
        </p:nvSpPr>
        <p:spPr>
          <a:xfrm>
            <a:off x="308065" y="3104433"/>
            <a:ext cx="3405806" cy="42319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t>Dynamic Niche Radius</a:t>
            </a:r>
            <a:r>
              <a:rPr kumimoji="1" lang="ja-JP" altLang="en-US" b="1" dirty="0" smtClean="0"/>
              <a:t>算出式</a:t>
            </a:r>
            <a:endParaRPr kumimoji="1" lang="ja-JP" altLang="en-US" b="1" dirty="0"/>
          </a:p>
        </p:txBody>
      </p:sp>
    </p:spTree>
    <p:extLst>
      <p:ext uri="{BB962C8B-B14F-4D97-AF65-F5344CB8AC3E}">
        <p14:creationId xmlns:p14="http://schemas.microsoft.com/office/powerpoint/2010/main" val="399793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コンテンツ プレースホルダー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35" y="1692489"/>
            <a:ext cx="4860629" cy="3644083"/>
          </a:xfr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186" y="1686520"/>
            <a:ext cx="4868592" cy="3650052"/>
          </a:xfrm>
          <a:prstGeom prst="rect">
            <a:avLst/>
          </a:prstGeom>
        </p:spPr>
      </p:pic>
      <p:sp>
        <p:nvSpPr>
          <p:cNvPr id="2" name="タイトル 1"/>
          <p:cNvSpPr>
            <a:spLocks noGrp="1"/>
          </p:cNvSpPr>
          <p:nvPr>
            <p:ph type="title"/>
          </p:nvPr>
        </p:nvSpPr>
        <p:spPr/>
        <p:txBody>
          <a:bodyPr/>
          <a:lstStyle/>
          <a:p>
            <a:r>
              <a:rPr kumimoji="1" lang="ja-JP" altLang="en-US" dirty="0" smtClean="0"/>
              <a:t>最適解のみ</a:t>
            </a:r>
            <a:endParaRPr kumimoji="1" lang="ja-JP" altLang="en-US" dirty="0"/>
          </a:p>
        </p:txBody>
      </p:sp>
      <p:sp>
        <p:nvSpPr>
          <p:cNvPr id="4" name="スライド番号プレースホルダー 3"/>
          <p:cNvSpPr>
            <a:spLocks noGrp="1"/>
          </p:cNvSpPr>
          <p:nvPr>
            <p:ph type="sldNum" sz="quarter" idx="12"/>
          </p:nvPr>
        </p:nvSpPr>
        <p:spPr/>
        <p:txBody>
          <a:bodyPr/>
          <a:lstStyle/>
          <a:p>
            <a:fld id="{E2CF13C1-FE9C-4094-ADF4-C8AE6999A6FB}" type="slidenum">
              <a:rPr lang="ja-JP" altLang="en-US" smtClean="0"/>
              <a:pPr/>
              <a:t>12</a:t>
            </a:fld>
            <a:endParaRPr lang="ja-JP" altLang="en-US"/>
          </a:p>
        </p:txBody>
      </p:sp>
      <p:sp>
        <p:nvSpPr>
          <p:cNvPr id="7" name="テキスト ボックス 6"/>
          <p:cNvSpPr txBox="1"/>
          <p:nvPr/>
        </p:nvSpPr>
        <p:spPr>
          <a:xfrm>
            <a:off x="5767754" y="5176907"/>
            <a:ext cx="1724091" cy="400110"/>
          </a:xfrm>
          <a:prstGeom prst="rect">
            <a:avLst/>
          </a:prstGeom>
          <a:noFill/>
        </p:spPr>
        <p:txBody>
          <a:bodyPr wrap="square" rtlCol="0">
            <a:spAutoFit/>
          </a:bodyPr>
          <a:lstStyle/>
          <a:p>
            <a:pPr algn="ctr"/>
            <a:r>
              <a:rPr kumimoji="1" lang="en-US" altLang="ja-JP" sz="2000" dirty="0" smtClean="0"/>
              <a:t>10000</a:t>
            </a:r>
            <a:r>
              <a:rPr kumimoji="1" lang="ja-JP" altLang="en-US" sz="2000" dirty="0" smtClean="0"/>
              <a:t>世代目</a:t>
            </a:r>
            <a:endParaRPr kumimoji="1" lang="ja-JP" altLang="en-US" sz="2000" dirty="0"/>
          </a:p>
        </p:txBody>
      </p:sp>
      <p:sp>
        <p:nvSpPr>
          <p:cNvPr id="8" name="テキスト ボックス 7"/>
          <p:cNvSpPr txBox="1"/>
          <p:nvPr/>
        </p:nvSpPr>
        <p:spPr>
          <a:xfrm>
            <a:off x="1167617" y="5778055"/>
            <a:ext cx="6724357" cy="461665"/>
          </a:xfrm>
          <a:prstGeom prst="rect">
            <a:avLst/>
          </a:prstGeom>
          <a:solidFill>
            <a:schemeClr val="accent2">
              <a:lumMod val="20000"/>
              <a:lumOff val="80000"/>
            </a:schemeClr>
          </a:solidFill>
        </p:spPr>
        <p:txBody>
          <a:bodyPr wrap="square" rtlCol="0">
            <a:spAutoFit/>
          </a:bodyPr>
          <a:lstStyle/>
          <a:p>
            <a:pPr algn="ctr"/>
            <a:r>
              <a:rPr lang="ja-JP" altLang="en-US" sz="2400" b="1" dirty="0" smtClean="0">
                <a:solidFill>
                  <a:srgbClr val="FF0000"/>
                </a:solidFill>
              </a:rPr>
              <a:t>最適解に収束</a:t>
            </a:r>
            <a:endParaRPr kumimoji="1" lang="ja-JP" altLang="en-US" sz="2400" b="1" dirty="0">
              <a:solidFill>
                <a:srgbClr val="FF0000"/>
              </a:solidFill>
            </a:endParaRPr>
          </a:p>
        </p:txBody>
      </p:sp>
      <p:sp>
        <p:nvSpPr>
          <p:cNvPr id="11" name="タイトル 1"/>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en-US" altLang="ja-JP" sz="4000" b="1" dirty="0" smtClean="0">
                <a:solidFill>
                  <a:schemeClr val="bg1"/>
                </a:solidFill>
              </a:rPr>
              <a:t>BA</a:t>
            </a:r>
            <a:endParaRPr lang="ja-JP" altLang="en-US" sz="4000" b="1" dirty="0">
              <a:solidFill>
                <a:schemeClr val="bg1"/>
              </a:solidFill>
            </a:endParaRPr>
          </a:p>
        </p:txBody>
      </p:sp>
      <mc:AlternateContent xmlns:mc="http://schemas.openxmlformats.org/markup-compatibility/2006" xmlns:a14="http://schemas.microsoft.com/office/drawing/2010/main">
        <mc:Choice Requires="a14">
          <p:sp>
            <p:nvSpPr>
              <p:cNvPr id="15" name="テキスト ボックス 14"/>
              <p:cNvSpPr txBox="1"/>
              <p:nvPr/>
            </p:nvSpPr>
            <p:spPr>
              <a:xfrm>
                <a:off x="4628272" y="1275152"/>
                <a:ext cx="4332848" cy="307777"/>
              </a:xfrm>
              <a:prstGeom prst="rect">
                <a:avLst/>
              </a:prstGeom>
              <a:noFill/>
            </p:spPr>
            <p:txBody>
              <a:bodyPr wrap="square" lIns="0" tIns="0" rIns="0" bIns="0" rtlCol="0">
                <a:spAutoFit/>
              </a:bodyPr>
              <a:lstStyle/>
              <a:p>
                <a:r>
                  <a:rPr kumimoji="1" lang="ja-JP" altLang="en-US" sz="2000" b="0" dirty="0" smtClean="0"/>
                  <a:t>個体数</a:t>
                </a:r>
                <a:r>
                  <a:rPr kumimoji="1" lang="en-US" altLang="ja-JP" sz="2000" b="0" dirty="0" smtClean="0"/>
                  <a:t>: </a:t>
                </a:r>
                <a14:m>
                  <m:oMath xmlns:m="http://schemas.openxmlformats.org/officeDocument/2006/math">
                    <m:r>
                      <a:rPr kumimoji="1" lang="en-US" altLang="ja-JP" sz="2000" b="0" i="1" smtClean="0">
                        <a:latin typeface="Cambria Math" panose="02040503050406030204" pitchFamily="18" charset="0"/>
                      </a:rPr>
                      <m:t>𝑁𝑃</m:t>
                    </m:r>
                    <m:r>
                      <a:rPr kumimoji="1" lang="en-US" altLang="ja-JP" sz="2000" b="0" i="1" smtClean="0">
                        <a:latin typeface="Cambria Math" panose="02040503050406030204" pitchFamily="18" charset="0"/>
                      </a:rPr>
                      <m:t>=50</m:t>
                    </m:r>
                  </m:oMath>
                </a14:m>
                <a:r>
                  <a:rPr lang="ja-JP" altLang="en-US" sz="2000" dirty="0" smtClean="0"/>
                  <a:t>    世代数</a:t>
                </a:r>
                <a:r>
                  <a:rPr lang="en-US" altLang="ja-JP" sz="2000" dirty="0" smtClean="0"/>
                  <a:t>: </a:t>
                </a:r>
                <a14:m>
                  <m:oMath xmlns:m="http://schemas.openxmlformats.org/officeDocument/2006/math">
                    <m:r>
                      <a:rPr lang="en-US" altLang="ja-JP" sz="2000" b="0" i="1" smtClean="0">
                        <a:latin typeface="Cambria Math" panose="02040503050406030204" pitchFamily="18" charset="0"/>
                      </a:rPr>
                      <m:t>10000</m:t>
                    </m:r>
                  </m:oMath>
                </a14:m>
                <a:endParaRPr lang="en-US" altLang="ja-JP" sz="2000" b="0" dirty="0" smtClean="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4628272" y="1275152"/>
                <a:ext cx="4332848" cy="307777"/>
              </a:xfrm>
              <a:prstGeom prst="rect">
                <a:avLst/>
              </a:prstGeom>
              <a:blipFill>
                <a:blip r:embed="rId4"/>
                <a:stretch>
                  <a:fillRect l="-3516" t="-27451" b="-5098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18768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135" y="1687395"/>
            <a:ext cx="4867424" cy="3649177"/>
          </a:xfrm>
          <a:prstGeom prst="rect">
            <a:avLst/>
          </a:prstGeom>
        </p:spPr>
      </p:pic>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27" y="1687395"/>
            <a:ext cx="4867423" cy="3649177"/>
          </a:xfrm>
        </p:spPr>
      </p:pic>
      <p:sp>
        <p:nvSpPr>
          <p:cNvPr id="2" name="タイトル 1"/>
          <p:cNvSpPr>
            <a:spLocks noGrp="1"/>
          </p:cNvSpPr>
          <p:nvPr>
            <p:ph type="title"/>
          </p:nvPr>
        </p:nvSpPr>
        <p:spPr/>
        <p:txBody>
          <a:bodyPr/>
          <a:lstStyle/>
          <a:p>
            <a:r>
              <a:rPr kumimoji="1" lang="ja-JP" altLang="en-US" dirty="0" smtClean="0"/>
              <a:t>最適解のみ</a:t>
            </a:r>
            <a:endParaRPr kumimoji="1" lang="ja-JP" altLang="en-US" dirty="0"/>
          </a:p>
        </p:txBody>
      </p:sp>
      <p:sp>
        <p:nvSpPr>
          <p:cNvPr id="4" name="スライド番号プレースホルダー 3"/>
          <p:cNvSpPr>
            <a:spLocks noGrp="1"/>
          </p:cNvSpPr>
          <p:nvPr>
            <p:ph type="sldNum" sz="quarter" idx="12"/>
          </p:nvPr>
        </p:nvSpPr>
        <p:spPr/>
        <p:txBody>
          <a:bodyPr/>
          <a:lstStyle/>
          <a:p>
            <a:fld id="{E2CF13C1-FE9C-4094-ADF4-C8AE6999A6FB}" type="slidenum">
              <a:rPr lang="ja-JP" altLang="en-US" smtClean="0"/>
              <a:pPr/>
              <a:t>13</a:t>
            </a:fld>
            <a:endParaRPr lang="ja-JP" altLang="en-US"/>
          </a:p>
        </p:txBody>
      </p:sp>
      <p:sp>
        <p:nvSpPr>
          <p:cNvPr id="7" name="テキスト ボックス 6"/>
          <p:cNvSpPr txBox="1"/>
          <p:nvPr/>
        </p:nvSpPr>
        <p:spPr>
          <a:xfrm>
            <a:off x="5767754" y="5176907"/>
            <a:ext cx="1724091" cy="400110"/>
          </a:xfrm>
          <a:prstGeom prst="rect">
            <a:avLst/>
          </a:prstGeom>
          <a:noFill/>
        </p:spPr>
        <p:txBody>
          <a:bodyPr wrap="square" rtlCol="0">
            <a:spAutoFit/>
          </a:bodyPr>
          <a:lstStyle/>
          <a:p>
            <a:pPr algn="ctr"/>
            <a:r>
              <a:rPr kumimoji="1" lang="en-US" altLang="ja-JP" sz="2000" dirty="0" smtClean="0"/>
              <a:t>10000</a:t>
            </a:r>
            <a:r>
              <a:rPr kumimoji="1" lang="ja-JP" altLang="en-US" sz="2000" dirty="0" smtClean="0"/>
              <a:t>世代目</a:t>
            </a:r>
            <a:endParaRPr kumimoji="1" lang="ja-JP" altLang="en-US" sz="2000" dirty="0"/>
          </a:p>
        </p:txBody>
      </p:sp>
      <p:sp>
        <p:nvSpPr>
          <p:cNvPr id="8" name="テキスト ボックス 7"/>
          <p:cNvSpPr txBox="1"/>
          <p:nvPr/>
        </p:nvSpPr>
        <p:spPr>
          <a:xfrm>
            <a:off x="1167617" y="5778055"/>
            <a:ext cx="6724357" cy="461665"/>
          </a:xfrm>
          <a:prstGeom prst="rect">
            <a:avLst/>
          </a:prstGeom>
          <a:solidFill>
            <a:schemeClr val="accent2">
              <a:lumMod val="20000"/>
              <a:lumOff val="80000"/>
            </a:schemeClr>
          </a:solidFill>
        </p:spPr>
        <p:txBody>
          <a:bodyPr wrap="square" rtlCol="0">
            <a:spAutoFit/>
          </a:bodyPr>
          <a:lstStyle/>
          <a:p>
            <a:pPr algn="ctr"/>
            <a:r>
              <a:rPr kumimoji="1" lang="ja-JP" altLang="en-US" sz="2400" b="1" dirty="0" smtClean="0">
                <a:solidFill>
                  <a:srgbClr val="FF0000"/>
                </a:solidFill>
              </a:rPr>
              <a:t>多くの最適解に個体が分布</a:t>
            </a:r>
            <a:endParaRPr kumimoji="1" lang="ja-JP" altLang="en-US" sz="2400" b="1" dirty="0">
              <a:solidFill>
                <a:srgbClr val="FF0000"/>
              </a:solidFill>
            </a:endParaRPr>
          </a:p>
        </p:txBody>
      </p:sp>
      <p:sp>
        <p:nvSpPr>
          <p:cNvPr id="11" name="タイトル 1"/>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en-US" altLang="ja-JP" sz="4000" b="1" dirty="0" smtClean="0">
                <a:solidFill>
                  <a:schemeClr val="bg1"/>
                </a:solidFill>
              </a:rPr>
              <a:t>NRBA</a:t>
            </a:r>
            <a:endParaRPr lang="ja-JP" altLang="en-US" sz="4000" b="1" dirty="0">
              <a:solidFill>
                <a:schemeClr val="bg1"/>
              </a:solidFill>
            </a:endParaRPr>
          </a:p>
        </p:txBody>
      </p:sp>
      <p:sp>
        <p:nvSpPr>
          <p:cNvPr id="12" name="楕円 11"/>
          <p:cNvSpPr/>
          <p:nvPr/>
        </p:nvSpPr>
        <p:spPr>
          <a:xfrm>
            <a:off x="7906042" y="2242502"/>
            <a:ext cx="422032" cy="6330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7906042" y="3292573"/>
            <a:ext cx="422032" cy="6330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p:nvSpPr>
        <p:spPr>
          <a:xfrm rot="16200000">
            <a:off x="5089559" y="1669150"/>
            <a:ext cx="422032" cy="6330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p:cNvSpPr txBox="1"/>
              <p:nvPr/>
            </p:nvSpPr>
            <p:spPr>
              <a:xfrm>
                <a:off x="4628272" y="1275152"/>
                <a:ext cx="4332848" cy="307777"/>
              </a:xfrm>
              <a:prstGeom prst="rect">
                <a:avLst/>
              </a:prstGeom>
              <a:noFill/>
            </p:spPr>
            <p:txBody>
              <a:bodyPr wrap="square" lIns="0" tIns="0" rIns="0" bIns="0" rtlCol="0">
                <a:spAutoFit/>
              </a:bodyPr>
              <a:lstStyle/>
              <a:p>
                <a:r>
                  <a:rPr kumimoji="1" lang="ja-JP" altLang="en-US" sz="2000" b="0" dirty="0" smtClean="0"/>
                  <a:t>個体数</a:t>
                </a:r>
                <a:r>
                  <a:rPr kumimoji="1" lang="en-US" altLang="ja-JP" sz="2000" b="0" dirty="0" smtClean="0"/>
                  <a:t>: </a:t>
                </a:r>
                <a14:m>
                  <m:oMath xmlns:m="http://schemas.openxmlformats.org/officeDocument/2006/math">
                    <m:r>
                      <a:rPr kumimoji="1" lang="en-US" altLang="ja-JP" sz="2000" b="0" i="1" smtClean="0">
                        <a:latin typeface="Cambria Math" panose="02040503050406030204" pitchFamily="18" charset="0"/>
                      </a:rPr>
                      <m:t>𝑁𝑃</m:t>
                    </m:r>
                    <m:r>
                      <a:rPr kumimoji="1" lang="en-US" altLang="ja-JP" sz="2000" b="0" i="1" smtClean="0">
                        <a:latin typeface="Cambria Math" panose="02040503050406030204" pitchFamily="18" charset="0"/>
                      </a:rPr>
                      <m:t>=50</m:t>
                    </m:r>
                  </m:oMath>
                </a14:m>
                <a:r>
                  <a:rPr lang="ja-JP" altLang="en-US" sz="2000" dirty="0" smtClean="0"/>
                  <a:t>    世代数</a:t>
                </a:r>
                <a:r>
                  <a:rPr lang="en-US" altLang="ja-JP" sz="2000" dirty="0" smtClean="0"/>
                  <a:t>: </a:t>
                </a:r>
                <a14:m>
                  <m:oMath xmlns:m="http://schemas.openxmlformats.org/officeDocument/2006/math">
                    <m:r>
                      <a:rPr lang="en-US" altLang="ja-JP" sz="2000" b="0" i="1" smtClean="0">
                        <a:latin typeface="Cambria Math" panose="02040503050406030204" pitchFamily="18" charset="0"/>
                      </a:rPr>
                      <m:t>10000</m:t>
                    </m:r>
                  </m:oMath>
                </a14:m>
                <a:endParaRPr lang="en-US" altLang="ja-JP" sz="2000" b="0" dirty="0" smtClean="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4628272" y="1275152"/>
                <a:ext cx="4332848" cy="307777"/>
              </a:xfrm>
              <a:prstGeom prst="rect">
                <a:avLst/>
              </a:prstGeom>
              <a:blipFill>
                <a:blip r:embed="rId4"/>
                <a:stretch>
                  <a:fillRect l="-3516" t="-27451" b="-50980"/>
                </a:stretch>
              </a:blipFill>
            </p:spPr>
            <p:txBody>
              <a:bodyPr/>
              <a:lstStyle/>
              <a:p>
                <a:r>
                  <a:rPr lang="ja-JP" altLang="en-US">
                    <a:noFill/>
                  </a:rPr>
                  <a:t> </a:t>
                </a:r>
              </a:p>
            </p:txBody>
          </p:sp>
        </mc:Fallback>
      </mc:AlternateContent>
      <p:sp>
        <p:nvSpPr>
          <p:cNvPr id="16" name="楕円 15"/>
          <p:cNvSpPr/>
          <p:nvPr/>
        </p:nvSpPr>
        <p:spPr>
          <a:xfrm>
            <a:off x="5195068" y="2501626"/>
            <a:ext cx="396000" cy="396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5108315" y="2428941"/>
            <a:ext cx="396000" cy="396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p:cNvSpPr/>
          <p:nvPr/>
        </p:nvSpPr>
        <p:spPr>
          <a:xfrm>
            <a:off x="6219667" y="2513346"/>
            <a:ext cx="396000" cy="396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p:cNvSpPr/>
          <p:nvPr/>
        </p:nvSpPr>
        <p:spPr>
          <a:xfrm>
            <a:off x="6132914" y="2440661"/>
            <a:ext cx="396000" cy="396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p:cNvSpPr/>
          <p:nvPr/>
        </p:nvSpPr>
        <p:spPr>
          <a:xfrm>
            <a:off x="7258328" y="2525068"/>
            <a:ext cx="396000" cy="396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p:cNvSpPr/>
          <p:nvPr/>
        </p:nvSpPr>
        <p:spPr>
          <a:xfrm>
            <a:off x="7171575" y="2452383"/>
            <a:ext cx="396000" cy="396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7255982" y="3465258"/>
            <a:ext cx="396000" cy="396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7169229" y="3392573"/>
            <a:ext cx="396000" cy="396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p:nvSpPr>
        <p:spPr>
          <a:xfrm>
            <a:off x="7239569" y="4391384"/>
            <a:ext cx="396000" cy="396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7152816" y="4318699"/>
            <a:ext cx="396000" cy="396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6252490" y="4389039"/>
            <a:ext cx="396000" cy="396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p:nvSpPr>
        <p:spPr>
          <a:xfrm>
            <a:off x="6165737" y="4316354"/>
            <a:ext cx="396000" cy="396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p:cNvSpPr/>
          <p:nvPr/>
        </p:nvSpPr>
        <p:spPr>
          <a:xfrm>
            <a:off x="6278278" y="3500432"/>
            <a:ext cx="396000" cy="396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p:cNvSpPr/>
          <p:nvPr/>
        </p:nvSpPr>
        <p:spPr>
          <a:xfrm>
            <a:off x="6191525" y="3427747"/>
            <a:ext cx="396000" cy="396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p:nvSpPr>
        <p:spPr>
          <a:xfrm>
            <a:off x="5220855" y="3469951"/>
            <a:ext cx="396000" cy="396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p:cNvSpPr/>
          <p:nvPr/>
        </p:nvSpPr>
        <p:spPr>
          <a:xfrm>
            <a:off x="5134102" y="3397266"/>
            <a:ext cx="396000" cy="396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p:cNvSpPr/>
          <p:nvPr/>
        </p:nvSpPr>
        <p:spPr>
          <a:xfrm>
            <a:off x="5218510" y="4396072"/>
            <a:ext cx="396000" cy="396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5131757" y="4323387"/>
            <a:ext cx="396000" cy="396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p:nvSpPr>
        <p:spPr>
          <a:xfrm rot="16200000">
            <a:off x="6206651" y="1666819"/>
            <a:ext cx="422032" cy="6330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rot="16200000">
            <a:off x="7242966" y="1635648"/>
            <a:ext cx="422032" cy="6330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7906042" y="4186853"/>
            <a:ext cx="422032" cy="6330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95220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9118" y="1687395"/>
            <a:ext cx="4867424" cy="3649177"/>
          </a:xfrm>
          <a:prstGeom prst="rect">
            <a:avLst/>
          </a:prstGeom>
        </p:spPr>
      </p:pic>
      <p:pic>
        <p:nvPicPr>
          <p:cNvPr id="9" name="コンテンツ プレースホルダー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692343"/>
            <a:ext cx="4898353" cy="3672366"/>
          </a:xfrm>
        </p:spPr>
      </p:pic>
      <p:sp>
        <p:nvSpPr>
          <p:cNvPr id="2" name="タイトル 1"/>
          <p:cNvSpPr>
            <a:spLocks noGrp="1"/>
          </p:cNvSpPr>
          <p:nvPr>
            <p:ph type="title"/>
          </p:nvPr>
        </p:nvSpPr>
        <p:spPr/>
        <p:txBody>
          <a:bodyPr/>
          <a:lstStyle/>
          <a:p>
            <a:r>
              <a:rPr kumimoji="1" lang="ja-JP" altLang="en-US" dirty="0" smtClean="0"/>
              <a:t>最適解</a:t>
            </a:r>
            <a:r>
              <a:rPr kumimoji="1" lang="en-US" altLang="ja-JP" dirty="0" smtClean="0"/>
              <a:t>+</a:t>
            </a:r>
            <a:r>
              <a:rPr kumimoji="1" lang="ja-JP" altLang="en-US" dirty="0" smtClean="0"/>
              <a:t>局所解</a:t>
            </a:r>
            <a:endParaRPr kumimoji="1" lang="ja-JP" altLang="en-US" dirty="0"/>
          </a:p>
        </p:txBody>
      </p:sp>
      <p:sp>
        <p:nvSpPr>
          <p:cNvPr id="4" name="スライド番号プレースホルダー 3"/>
          <p:cNvSpPr>
            <a:spLocks noGrp="1"/>
          </p:cNvSpPr>
          <p:nvPr>
            <p:ph type="sldNum" sz="quarter" idx="12"/>
          </p:nvPr>
        </p:nvSpPr>
        <p:spPr/>
        <p:txBody>
          <a:bodyPr/>
          <a:lstStyle/>
          <a:p>
            <a:fld id="{E2CF13C1-FE9C-4094-ADF4-C8AE6999A6FB}" type="slidenum">
              <a:rPr lang="ja-JP" altLang="en-US" smtClean="0"/>
              <a:pPr/>
              <a:t>14</a:t>
            </a:fld>
            <a:endParaRPr lang="ja-JP" altLang="en-US"/>
          </a:p>
        </p:txBody>
      </p:sp>
      <p:sp>
        <p:nvSpPr>
          <p:cNvPr id="7" name="テキスト ボックス 6"/>
          <p:cNvSpPr txBox="1"/>
          <p:nvPr/>
        </p:nvSpPr>
        <p:spPr>
          <a:xfrm>
            <a:off x="5767754" y="5176907"/>
            <a:ext cx="1724091" cy="400110"/>
          </a:xfrm>
          <a:prstGeom prst="rect">
            <a:avLst/>
          </a:prstGeom>
          <a:noFill/>
        </p:spPr>
        <p:txBody>
          <a:bodyPr wrap="square" rtlCol="0">
            <a:spAutoFit/>
          </a:bodyPr>
          <a:lstStyle/>
          <a:p>
            <a:pPr algn="ctr"/>
            <a:r>
              <a:rPr kumimoji="1" lang="en-US" altLang="ja-JP" sz="2000" dirty="0" smtClean="0"/>
              <a:t>10000</a:t>
            </a:r>
            <a:r>
              <a:rPr kumimoji="1" lang="ja-JP" altLang="en-US" sz="2000" dirty="0" smtClean="0"/>
              <a:t>世代目</a:t>
            </a:r>
            <a:endParaRPr kumimoji="1" lang="ja-JP" altLang="en-US" sz="2000" dirty="0"/>
          </a:p>
        </p:txBody>
      </p:sp>
      <p:sp>
        <p:nvSpPr>
          <p:cNvPr id="8" name="テキスト ボックス 7"/>
          <p:cNvSpPr txBox="1"/>
          <p:nvPr/>
        </p:nvSpPr>
        <p:spPr>
          <a:xfrm>
            <a:off x="1167617" y="5778055"/>
            <a:ext cx="6724357" cy="461665"/>
          </a:xfrm>
          <a:prstGeom prst="rect">
            <a:avLst/>
          </a:prstGeom>
          <a:solidFill>
            <a:schemeClr val="accent2">
              <a:lumMod val="20000"/>
              <a:lumOff val="80000"/>
            </a:schemeClr>
          </a:solidFill>
        </p:spPr>
        <p:txBody>
          <a:bodyPr wrap="square" rtlCol="0">
            <a:spAutoFit/>
          </a:bodyPr>
          <a:lstStyle/>
          <a:p>
            <a:pPr algn="ctr"/>
            <a:r>
              <a:rPr lang="ja-JP" altLang="en-US" sz="2400" b="1" dirty="0" smtClean="0">
                <a:solidFill>
                  <a:srgbClr val="FF0000"/>
                </a:solidFill>
              </a:rPr>
              <a:t>最適</a:t>
            </a:r>
            <a:r>
              <a:rPr lang="ja-JP" altLang="en-US" sz="2400" b="1" dirty="0">
                <a:solidFill>
                  <a:srgbClr val="FF0000"/>
                </a:solidFill>
              </a:rPr>
              <a:t>解</a:t>
            </a:r>
            <a:r>
              <a:rPr lang="ja-JP" altLang="en-US" sz="2400" b="1" dirty="0" smtClean="0">
                <a:solidFill>
                  <a:srgbClr val="FF0000"/>
                </a:solidFill>
              </a:rPr>
              <a:t>とその付近の局所解に収束する傾向</a:t>
            </a:r>
            <a:endParaRPr kumimoji="1" lang="ja-JP" altLang="en-US" sz="2400" b="1" dirty="0">
              <a:solidFill>
                <a:srgbClr val="FF0000"/>
              </a:solidFill>
            </a:endParaRPr>
          </a:p>
        </p:txBody>
      </p:sp>
      <p:sp>
        <p:nvSpPr>
          <p:cNvPr id="11" name="タイトル 1"/>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en-US" altLang="ja-JP" sz="4000" b="1" dirty="0" smtClean="0">
                <a:solidFill>
                  <a:schemeClr val="bg1"/>
                </a:solidFill>
              </a:rPr>
              <a:t>BA</a:t>
            </a:r>
            <a:endParaRPr lang="ja-JP" altLang="en-US" sz="4000" b="1" dirty="0">
              <a:solidFill>
                <a:schemeClr val="bg1"/>
              </a:solidFill>
            </a:endParaRPr>
          </a:p>
        </p:txBody>
      </p:sp>
      <mc:AlternateContent xmlns:mc="http://schemas.openxmlformats.org/markup-compatibility/2006" xmlns:a14="http://schemas.microsoft.com/office/drawing/2010/main">
        <mc:Choice Requires="a14">
          <p:sp>
            <p:nvSpPr>
              <p:cNvPr id="12" name="テキスト ボックス 11"/>
              <p:cNvSpPr txBox="1"/>
              <p:nvPr/>
            </p:nvSpPr>
            <p:spPr>
              <a:xfrm>
                <a:off x="4628272" y="1275152"/>
                <a:ext cx="4332848" cy="307777"/>
              </a:xfrm>
              <a:prstGeom prst="rect">
                <a:avLst/>
              </a:prstGeom>
              <a:noFill/>
            </p:spPr>
            <p:txBody>
              <a:bodyPr wrap="square" lIns="0" tIns="0" rIns="0" bIns="0" rtlCol="0">
                <a:spAutoFit/>
              </a:bodyPr>
              <a:lstStyle/>
              <a:p>
                <a:r>
                  <a:rPr kumimoji="1" lang="ja-JP" altLang="en-US" sz="2000" b="0" dirty="0" smtClean="0"/>
                  <a:t>個体数</a:t>
                </a:r>
                <a:r>
                  <a:rPr kumimoji="1" lang="en-US" altLang="ja-JP" sz="2000" b="0" dirty="0" smtClean="0"/>
                  <a:t>: </a:t>
                </a:r>
                <a14:m>
                  <m:oMath xmlns:m="http://schemas.openxmlformats.org/officeDocument/2006/math">
                    <m:r>
                      <a:rPr kumimoji="1" lang="en-US" altLang="ja-JP" sz="2000" b="0" i="1" smtClean="0">
                        <a:latin typeface="Cambria Math" panose="02040503050406030204" pitchFamily="18" charset="0"/>
                      </a:rPr>
                      <m:t>𝑁𝑃</m:t>
                    </m:r>
                    <m:r>
                      <a:rPr kumimoji="1" lang="en-US" altLang="ja-JP" sz="2000" b="0" i="1" smtClean="0">
                        <a:latin typeface="Cambria Math" panose="02040503050406030204" pitchFamily="18" charset="0"/>
                      </a:rPr>
                      <m:t>=50</m:t>
                    </m:r>
                  </m:oMath>
                </a14:m>
                <a:r>
                  <a:rPr lang="ja-JP" altLang="en-US" sz="2000" dirty="0" smtClean="0"/>
                  <a:t>    世代数</a:t>
                </a:r>
                <a:r>
                  <a:rPr lang="en-US" altLang="ja-JP" sz="2000" dirty="0" smtClean="0"/>
                  <a:t>: </a:t>
                </a:r>
                <a14:m>
                  <m:oMath xmlns:m="http://schemas.openxmlformats.org/officeDocument/2006/math">
                    <m:r>
                      <a:rPr lang="en-US" altLang="ja-JP" sz="2000" b="0" i="1" smtClean="0">
                        <a:latin typeface="Cambria Math" panose="02040503050406030204" pitchFamily="18" charset="0"/>
                      </a:rPr>
                      <m:t>10000</m:t>
                    </m:r>
                  </m:oMath>
                </a14:m>
                <a:endParaRPr lang="en-US" altLang="ja-JP" sz="2000" b="0" dirty="0" smtClean="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4628272" y="1275152"/>
                <a:ext cx="4332848" cy="307777"/>
              </a:xfrm>
              <a:prstGeom prst="rect">
                <a:avLst/>
              </a:prstGeom>
              <a:blipFill>
                <a:blip r:embed="rId4"/>
                <a:stretch>
                  <a:fillRect l="-3516" t="-27451" b="-5098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303671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703680"/>
            <a:ext cx="4884639" cy="3662084"/>
          </a:xfrm>
          <a:prstGeom prst="rect">
            <a:avLst/>
          </a:prstGeom>
        </p:spPr>
      </p:pic>
      <p:pic>
        <p:nvPicPr>
          <p:cNvPr id="21" name="コンテンツ プレースホルダー 2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34287" y="1697719"/>
            <a:ext cx="4892593" cy="3668046"/>
          </a:xfrm>
        </p:spPr>
      </p:pic>
      <p:sp>
        <p:nvSpPr>
          <p:cNvPr id="2" name="タイトル 1"/>
          <p:cNvSpPr>
            <a:spLocks noGrp="1"/>
          </p:cNvSpPr>
          <p:nvPr>
            <p:ph type="title"/>
          </p:nvPr>
        </p:nvSpPr>
        <p:spPr/>
        <p:txBody>
          <a:bodyPr/>
          <a:lstStyle/>
          <a:p>
            <a:r>
              <a:rPr lang="ja-JP" altLang="en-US" dirty="0"/>
              <a:t>最適解</a:t>
            </a:r>
            <a:r>
              <a:rPr lang="en-US" altLang="ja-JP" dirty="0"/>
              <a:t>+</a:t>
            </a:r>
            <a:r>
              <a:rPr lang="ja-JP" altLang="en-US" dirty="0"/>
              <a:t>局所解</a:t>
            </a:r>
            <a:endParaRPr kumimoji="1" lang="ja-JP" altLang="en-US" dirty="0"/>
          </a:p>
        </p:txBody>
      </p:sp>
      <p:sp>
        <p:nvSpPr>
          <p:cNvPr id="4" name="スライド番号プレースホルダー 3"/>
          <p:cNvSpPr>
            <a:spLocks noGrp="1"/>
          </p:cNvSpPr>
          <p:nvPr>
            <p:ph type="sldNum" sz="quarter" idx="12"/>
          </p:nvPr>
        </p:nvSpPr>
        <p:spPr/>
        <p:txBody>
          <a:bodyPr/>
          <a:lstStyle/>
          <a:p>
            <a:fld id="{E2CF13C1-FE9C-4094-ADF4-C8AE6999A6FB}" type="slidenum">
              <a:rPr lang="ja-JP" altLang="en-US" smtClean="0"/>
              <a:pPr/>
              <a:t>15</a:t>
            </a:fld>
            <a:endParaRPr lang="ja-JP" altLang="en-US"/>
          </a:p>
        </p:txBody>
      </p:sp>
      <p:sp>
        <p:nvSpPr>
          <p:cNvPr id="7" name="テキスト ボックス 6"/>
          <p:cNvSpPr txBox="1"/>
          <p:nvPr/>
        </p:nvSpPr>
        <p:spPr>
          <a:xfrm>
            <a:off x="5767754" y="5176907"/>
            <a:ext cx="1724091" cy="400110"/>
          </a:xfrm>
          <a:prstGeom prst="rect">
            <a:avLst/>
          </a:prstGeom>
          <a:noFill/>
        </p:spPr>
        <p:txBody>
          <a:bodyPr wrap="square" rtlCol="0">
            <a:spAutoFit/>
          </a:bodyPr>
          <a:lstStyle/>
          <a:p>
            <a:pPr algn="ctr"/>
            <a:r>
              <a:rPr kumimoji="1" lang="en-US" altLang="ja-JP" sz="2000" dirty="0" smtClean="0"/>
              <a:t>10000</a:t>
            </a:r>
            <a:r>
              <a:rPr kumimoji="1" lang="ja-JP" altLang="en-US" sz="2000" dirty="0" smtClean="0"/>
              <a:t>世代目</a:t>
            </a:r>
            <a:endParaRPr kumimoji="1" lang="ja-JP" altLang="en-US" sz="2000" dirty="0"/>
          </a:p>
        </p:txBody>
      </p:sp>
      <p:sp>
        <p:nvSpPr>
          <p:cNvPr id="9" name="楕円 8"/>
          <p:cNvSpPr/>
          <p:nvPr/>
        </p:nvSpPr>
        <p:spPr>
          <a:xfrm>
            <a:off x="5387928" y="3234592"/>
            <a:ext cx="450166" cy="450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6385827" y="3262728"/>
            <a:ext cx="450166" cy="450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6875985" y="2573215"/>
            <a:ext cx="450166" cy="450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7448393" y="3241017"/>
            <a:ext cx="450166" cy="450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6926980" y="3882290"/>
            <a:ext cx="450166" cy="450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p:nvSpPr>
        <p:spPr>
          <a:xfrm>
            <a:off x="6393767" y="4496644"/>
            <a:ext cx="450166" cy="450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タイトル 1"/>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en-US" altLang="ja-JP" sz="4000" b="1" dirty="0" smtClean="0">
                <a:solidFill>
                  <a:schemeClr val="bg1"/>
                </a:solidFill>
              </a:rPr>
              <a:t>NRBA</a:t>
            </a:r>
            <a:endParaRPr lang="ja-JP" altLang="en-US" sz="4000" b="1" dirty="0">
              <a:solidFill>
                <a:schemeClr val="bg1"/>
              </a:solidFill>
            </a:endParaRPr>
          </a:p>
        </p:txBody>
      </p:sp>
      <p:sp>
        <p:nvSpPr>
          <p:cNvPr id="17" name="楕円 16"/>
          <p:cNvSpPr/>
          <p:nvPr/>
        </p:nvSpPr>
        <p:spPr>
          <a:xfrm>
            <a:off x="5880298" y="3914855"/>
            <a:ext cx="450166" cy="450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p:cNvSpPr/>
          <p:nvPr/>
        </p:nvSpPr>
        <p:spPr>
          <a:xfrm>
            <a:off x="5334587" y="4552356"/>
            <a:ext cx="450166" cy="450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p:cNvSpPr/>
          <p:nvPr/>
        </p:nvSpPr>
        <p:spPr>
          <a:xfrm>
            <a:off x="4884638" y="3943468"/>
            <a:ext cx="450166" cy="450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7448389" y="4520762"/>
            <a:ext cx="450166" cy="450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7973662" y="3914855"/>
            <a:ext cx="450166" cy="450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p:nvSpPr>
        <p:spPr>
          <a:xfrm>
            <a:off x="7984582" y="2581287"/>
            <a:ext cx="450166" cy="450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7448389" y="1932037"/>
            <a:ext cx="450166" cy="450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6425819" y="1956094"/>
            <a:ext cx="450166" cy="450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p:nvSpPr>
        <p:spPr>
          <a:xfrm>
            <a:off x="5897294" y="2572972"/>
            <a:ext cx="450166" cy="450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p:cNvSpPr/>
          <p:nvPr/>
        </p:nvSpPr>
        <p:spPr>
          <a:xfrm>
            <a:off x="4853650" y="2599145"/>
            <a:ext cx="450166" cy="450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p:cNvSpPr/>
          <p:nvPr/>
        </p:nvSpPr>
        <p:spPr>
          <a:xfrm>
            <a:off x="5373717" y="1920519"/>
            <a:ext cx="450166" cy="450000"/>
          </a:xfrm>
          <a:prstGeom prst="ellipse">
            <a:avLst/>
          </a:prstGeom>
          <a:solidFill>
            <a:srgbClr val="FF4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1167617" y="5778055"/>
            <a:ext cx="6724357" cy="461665"/>
          </a:xfrm>
          <a:prstGeom prst="rect">
            <a:avLst/>
          </a:prstGeom>
          <a:solidFill>
            <a:schemeClr val="accent2">
              <a:lumMod val="20000"/>
              <a:lumOff val="80000"/>
            </a:schemeClr>
          </a:solidFill>
        </p:spPr>
        <p:txBody>
          <a:bodyPr wrap="square" rtlCol="0">
            <a:spAutoFit/>
          </a:bodyPr>
          <a:lstStyle/>
          <a:p>
            <a:pPr algn="ctr"/>
            <a:r>
              <a:rPr lang="ja-JP" altLang="en-US" sz="2400" b="1" dirty="0" smtClean="0">
                <a:solidFill>
                  <a:srgbClr val="FF0000"/>
                </a:solidFill>
              </a:rPr>
              <a:t>最適</a:t>
            </a:r>
            <a:r>
              <a:rPr lang="ja-JP" altLang="en-US" sz="2400" b="1" dirty="0">
                <a:solidFill>
                  <a:srgbClr val="FF0000"/>
                </a:solidFill>
              </a:rPr>
              <a:t>解</a:t>
            </a:r>
            <a:r>
              <a:rPr lang="ja-JP" altLang="en-US" sz="2400" b="1" dirty="0" smtClean="0">
                <a:solidFill>
                  <a:srgbClr val="FF0000"/>
                </a:solidFill>
              </a:rPr>
              <a:t>と局所解に収束する</a:t>
            </a:r>
            <a:endParaRPr kumimoji="1" lang="ja-JP" altLang="en-US" sz="2400" b="1" dirty="0">
              <a:solidFill>
                <a:srgbClr val="FF0000"/>
              </a:solidFill>
            </a:endParaRPr>
          </a:p>
        </p:txBody>
      </p:sp>
      <mc:AlternateContent xmlns:mc="http://schemas.openxmlformats.org/markup-compatibility/2006" xmlns:a14="http://schemas.microsoft.com/office/drawing/2010/main">
        <mc:Choice Requires="a14">
          <p:sp>
            <p:nvSpPr>
              <p:cNvPr id="31" name="テキスト ボックス 30"/>
              <p:cNvSpPr txBox="1"/>
              <p:nvPr/>
            </p:nvSpPr>
            <p:spPr>
              <a:xfrm>
                <a:off x="4628272" y="1275152"/>
                <a:ext cx="4332848" cy="307777"/>
              </a:xfrm>
              <a:prstGeom prst="rect">
                <a:avLst/>
              </a:prstGeom>
              <a:noFill/>
            </p:spPr>
            <p:txBody>
              <a:bodyPr wrap="square" lIns="0" tIns="0" rIns="0" bIns="0" rtlCol="0">
                <a:spAutoFit/>
              </a:bodyPr>
              <a:lstStyle/>
              <a:p>
                <a:r>
                  <a:rPr kumimoji="1" lang="ja-JP" altLang="en-US" sz="2000" b="0" dirty="0" smtClean="0"/>
                  <a:t>個体数</a:t>
                </a:r>
                <a:r>
                  <a:rPr kumimoji="1" lang="en-US" altLang="ja-JP" sz="2000" b="0" dirty="0" smtClean="0"/>
                  <a:t>: </a:t>
                </a:r>
                <a14:m>
                  <m:oMath xmlns:m="http://schemas.openxmlformats.org/officeDocument/2006/math">
                    <m:r>
                      <a:rPr kumimoji="1" lang="en-US" altLang="ja-JP" sz="2000" b="0" i="1" smtClean="0">
                        <a:latin typeface="Cambria Math" panose="02040503050406030204" pitchFamily="18" charset="0"/>
                      </a:rPr>
                      <m:t>𝑁𝑃</m:t>
                    </m:r>
                    <m:r>
                      <a:rPr kumimoji="1" lang="en-US" altLang="ja-JP" sz="2000" b="0" i="1" smtClean="0">
                        <a:latin typeface="Cambria Math" panose="02040503050406030204" pitchFamily="18" charset="0"/>
                      </a:rPr>
                      <m:t>=50</m:t>
                    </m:r>
                  </m:oMath>
                </a14:m>
                <a:r>
                  <a:rPr lang="ja-JP" altLang="en-US" sz="2000" dirty="0" smtClean="0"/>
                  <a:t>    世代数</a:t>
                </a:r>
                <a:r>
                  <a:rPr lang="en-US" altLang="ja-JP" sz="2000" dirty="0" smtClean="0"/>
                  <a:t>: </a:t>
                </a:r>
                <a14:m>
                  <m:oMath xmlns:m="http://schemas.openxmlformats.org/officeDocument/2006/math">
                    <m:r>
                      <a:rPr lang="en-US" altLang="ja-JP" sz="2000" b="0" i="1" smtClean="0">
                        <a:latin typeface="Cambria Math" panose="02040503050406030204" pitchFamily="18" charset="0"/>
                      </a:rPr>
                      <m:t>10000</m:t>
                    </m:r>
                  </m:oMath>
                </a14:m>
                <a:endParaRPr lang="en-US" altLang="ja-JP" sz="2000" b="0" dirty="0" smtClean="0"/>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4628272" y="1275152"/>
                <a:ext cx="4332848" cy="307777"/>
              </a:xfrm>
              <a:prstGeom prst="rect">
                <a:avLst/>
              </a:prstGeom>
              <a:blipFill>
                <a:blip r:embed="rId4"/>
                <a:stretch>
                  <a:fillRect l="-3516" t="-27451" b="-5098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021539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3200" dirty="0" smtClean="0"/>
              <a:t>BA vs DNRBA</a:t>
            </a:r>
            <a:endParaRPr kumimoji="1" lang="ja-JP" altLang="en-US" sz="2800" dirty="0"/>
          </a:p>
        </p:txBody>
      </p:sp>
      <p:sp>
        <p:nvSpPr>
          <p:cNvPr id="3" name="コンテンツ プレースホルダー 2"/>
          <p:cNvSpPr>
            <a:spLocks noGrp="1"/>
          </p:cNvSpPr>
          <p:nvPr>
            <p:ph idx="1"/>
          </p:nvPr>
        </p:nvSpPr>
        <p:spPr>
          <a:xfrm>
            <a:off x="555070" y="1344016"/>
            <a:ext cx="7886700" cy="3469709"/>
          </a:xfrm>
        </p:spPr>
        <p:txBody>
          <a:bodyPr>
            <a:normAutofit/>
          </a:bodyPr>
          <a:lstStyle/>
          <a:p>
            <a:pPr marL="0" indent="0">
              <a:buNone/>
            </a:pPr>
            <a:r>
              <a:rPr kumimoji="1" lang="ja-JP" altLang="en-US" sz="2400" b="1" dirty="0" smtClean="0"/>
              <a:t>評価尺度</a:t>
            </a:r>
            <a:endParaRPr kumimoji="1" lang="en-US" altLang="ja-JP" sz="2400" b="1" dirty="0" smtClean="0"/>
          </a:p>
          <a:p>
            <a:pPr marL="0" indent="0">
              <a:buNone/>
            </a:pPr>
            <a:endParaRPr kumimoji="1" lang="en-US" altLang="ja-JP" sz="2400" dirty="0"/>
          </a:p>
          <a:p>
            <a:pPr marL="0" indent="0">
              <a:buNone/>
            </a:pPr>
            <a:endParaRPr lang="en-US" altLang="ja-JP" sz="2400" dirty="0" smtClean="0"/>
          </a:p>
          <a:p>
            <a:pPr marL="0" indent="0">
              <a:buNone/>
            </a:pPr>
            <a:endParaRPr kumimoji="1" lang="en-US" altLang="ja-JP" sz="2000" dirty="0"/>
          </a:p>
        </p:txBody>
      </p:sp>
      <p:sp>
        <p:nvSpPr>
          <p:cNvPr id="4" name="スライド番号プレースホルダー 3"/>
          <p:cNvSpPr>
            <a:spLocks noGrp="1"/>
          </p:cNvSpPr>
          <p:nvPr>
            <p:ph type="sldNum" sz="quarter" idx="12"/>
          </p:nvPr>
        </p:nvSpPr>
        <p:spPr/>
        <p:txBody>
          <a:bodyPr/>
          <a:lstStyle/>
          <a:p>
            <a:fld id="{E2CF13C1-FE9C-4094-ADF4-C8AE6999A6FB}" type="slidenum">
              <a:rPr kumimoji="1" lang="ja-JP" altLang="en-US" sz="1400" smtClean="0"/>
              <a:t>16</a:t>
            </a:fld>
            <a:endParaRPr kumimoji="1" lang="ja-JP" altLang="en-US" sz="1400" dirty="0"/>
          </a:p>
        </p:txBody>
      </p:sp>
      <p:sp>
        <p:nvSpPr>
          <p:cNvPr id="5" name="タイトル 1"/>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endParaRPr lang="ja-JP" altLang="en-US" sz="4000" b="1" dirty="0">
              <a:solidFill>
                <a:schemeClr val="bg1"/>
              </a:solidFill>
            </a:endParaRPr>
          </a:p>
        </p:txBody>
      </p:sp>
      <mc:AlternateContent xmlns:mc="http://schemas.openxmlformats.org/markup-compatibility/2006">
        <mc:Choice xmlns:a14="http://schemas.microsoft.com/office/drawing/2010/main" Requires="a14">
          <p:sp>
            <p:nvSpPr>
              <p:cNvPr id="8" name="テキスト ボックス 7"/>
              <p:cNvSpPr txBox="1"/>
              <p:nvPr/>
            </p:nvSpPr>
            <p:spPr>
              <a:xfrm>
                <a:off x="532796" y="4048108"/>
                <a:ext cx="3946591" cy="1569660"/>
              </a:xfrm>
              <a:prstGeom prst="rect">
                <a:avLst/>
              </a:prstGeom>
              <a:noFill/>
            </p:spPr>
            <p:txBody>
              <a:bodyPr wrap="square" rtlCol="0">
                <a:spAutoFit/>
              </a:bodyPr>
              <a:lstStyle/>
              <a:p>
                <a:r>
                  <a:rPr lang="ja-JP" altLang="en-US" sz="2400" b="1" dirty="0" smtClean="0">
                    <a:latin typeface="メイリオ" panose="020B0604030504040204" pitchFamily="50" charset="-128"/>
                    <a:ea typeface="メイリオ" panose="020B0604030504040204" pitchFamily="50" charset="-128"/>
                  </a:rPr>
                  <a:t>パラメータ設定</a:t>
                </a:r>
                <a:r>
                  <a:rPr lang="en-US" altLang="ja-JP" sz="2400" dirty="0">
                    <a:latin typeface="メイリオ" panose="020B0604030504040204" pitchFamily="50" charset="-128"/>
                    <a:ea typeface="メイリオ" panose="020B0604030504040204" pitchFamily="50" charset="-128"/>
                  </a:rPr>
                  <a:t/>
                </a:r>
                <a:br>
                  <a:rPr lang="en-US" altLang="ja-JP" sz="2400" dirty="0">
                    <a:latin typeface="メイリオ" panose="020B0604030504040204" pitchFamily="50" charset="-128"/>
                    <a:ea typeface="メイリオ" panose="020B0604030504040204" pitchFamily="50" charset="-128"/>
                  </a:rPr>
                </a:br>
                <a:r>
                  <a:rPr lang="ja-JP" altLang="en-US" sz="2400" dirty="0">
                    <a:latin typeface="メイリオ" panose="020B0604030504040204" pitchFamily="50" charset="-128"/>
                    <a:ea typeface="メイリオ" panose="020B0604030504040204" pitchFamily="50" charset="-128"/>
                  </a:rPr>
                  <a:t>個体数</a:t>
                </a:r>
                <a:r>
                  <a:rPr lang="ja-JP" altLang="en-US" sz="2400" dirty="0" smtClean="0">
                    <a:latin typeface="メイリオ" panose="020B0604030504040204" pitchFamily="50" charset="-128"/>
                    <a:ea typeface="メイリオ" panose="020B0604030504040204" pitchFamily="50" charset="-128"/>
                  </a:rPr>
                  <a:t>：</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𝑁</m:t>
                    </m:r>
                    <m:r>
                      <a:rPr lang="en-US" altLang="ja-JP" sz="2400" b="0" i="1" smtClean="0">
                        <a:latin typeface="Cambria Math" panose="02040503050406030204" pitchFamily="18" charset="0"/>
                        <a:ea typeface="メイリオ" panose="020B0604030504040204" pitchFamily="50" charset="-128"/>
                      </a:rPr>
                      <m:t>=100</m:t>
                    </m:r>
                  </m:oMath>
                </a14:m>
                <a:r>
                  <a:rPr lang="en-US" altLang="ja-JP" sz="2400" dirty="0">
                    <a:latin typeface="メイリオ" panose="020B0604030504040204" pitchFamily="50" charset="-128"/>
                    <a:ea typeface="メイリオ" panose="020B0604030504040204" pitchFamily="50" charset="-128"/>
                  </a:rPr>
                  <a:t>	</a:t>
                </a:r>
                <a:br>
                  <a:rPr lang="en-US" altLang="ja-JP" sz="2400" dirty="0">
                    <a:latin typeface="メイリオ" panose="020B0604030504040204" pitchFamily="50" charset="-128"/>
                    <a:ea typeface="メイリオ" panose="020B0604030504040204" pitchFamily="50" charset="-128"/>
                  </a:rPr>
                </a:br>
                <a:r>
                  <a:rPr lang="ja-JP" altLang="en-US" sz="2400" dirty="0">
                    <a:latin typeface="メイリオ" panose="020B0604030504040204" pitchFamily="50" charset="-128"/>
                    <a:ea typeface="メイリオ" panose="020B0604030504040204" pitchFamily="50" charset="-128"/>
                  </a:rPr>
                  <a:t>評価関数</a:t>
                </a:r>
                <a:r>
                  <a:rPr lang="ja-JP" altLang="en-US" sz="2400" dirty="0" smtClean="0">
                    <a:latin typeface="メイリオ" panose="020B0604030504040204" pitchFamily="50" charset="-128"/>
                    <a:ea typeface="メイリオ" panose="020B0604030504040204" pitchFamily="50" charset="-128"/>
                  </a:rPr>
                  <a:t>：</a:t>
                </a:r>
                <a14:m>
                  <m:oMath xmlns:m="http://schemas.openxmlformats.org/officeDocument/2006/math">
                    <m:sSub>
                      <m:sSubPr>
                        <m:ctrlPr>
                          <a:rPr lang="en-US" altLang="ja-JP" sz="2400" b="0" i="1" smtClean="0">
                            <a:latin typeface="Cambria Math" panose="02040503050406030204" pitchFamily="18" charset="0"/>
                            <a:ea typeface="メイリオ" panose="020B0604030504040204" pitchFamily="50" charset="-128"/>
                          </a:rPr>
                        </m:ctrlPr>
                      </m:sSubPr>
                      <m:e>
                        <m:r>
                          <a:rPr lang="en-US" altLang="ja-JP" sz="2400" b="0" i="1" smtClean="0">
                            <a:latin typeface="Cambria Math" panose="02040503050406030204" pitchFamily="18" charset="0"/>
                            <a:ea typeface="メイリオ" panose="020B0604030504040204" pitchFamily="50" charset="-128"/>
                          </a:rPr>
                          <m:t>𝐺𝑟𝑖𝑒𝑤𝑎𝑛𝑘</m:t>
                        </m:r>
                        <m:r>
                          <a:rPr lang="en-US" altLang="ja-JP" sz="2400" b="0" i="1" smtClean="0">
                            <a:latin typeface="Cambria Math" panose="02040503050406030204" pitchFamily="18" charset="0"/>
                            <a:ea typeface="メイリオ" panose="020B0604030504040204" pitchFamily="50" charset="-128"/>
                          </a:rPr>
                          <m:t>, </m:t>
                        </m:r>
                        <m:r>
                          <a:rPr lang="en-US" altLang="ja-JP" sz="2400" b="0" i="1" smtClean="0">
                            <a:latin typeface="Cambria Math" panose="02040503050406030204" pitchFamily="18" charset="0"/>
                            <a:ea typeface="メイリオ" panose="020B0604030504040204" pitchFamily="50" charset="-128"/>
                          </a:rPr>
                          <m:t>𝐹</m:t>
                        </m:r>
                      </m:e>
                      <m:sub>
                        <m:r>
                          <a:rPr lang="en-US" altLang="ja-JP" sz="2400" b="0" i="1" smtClean="0">
                            <a:latin typeface="Cambria Math" panose="02040503050406030204" pitchFamily="18" charset="0"/>
                            <a:ea typeface="メイリオ" panose="020B0604030504040204" pitchFamily="50" charset="-128"/>
                          </a:rPr>
                          <m:t>6</m:t>
                        </m:r>
                      </m:sub>
                    </m:sSub>
                  </m:oMath>
                </a14:m>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実験回数：</a:t>
                </a:r>
                <a14:m>
                  <m:oMath xmlns:m="http://schemas.openxmlformats.org/officeDocument/2006/math">
                    <m:r>
                      <m:rPr>
                        <m:sty m:val="p"/>
                      </m:rPr>
                      <a:rPr lang="en-US" altLang="ja-JP" sz="2400" b="0" i="0" smtClean="0">
                        <a:latin typeface="Cambria Math" panose="02040503050406030204" pitchFamily="18" charset="0"/>
                        <a:ea typeface="メイリオ" panose="020B0604030504040204" pitchFamily="50" charset="-128"/>
                      </a:rPr>
                      <m:t>MR</m:t>
                    </m:r>
                    <m:r>
                      <a:rPr lang="en-US" altLang="ja-JP" sz="2400" b="0" i="0"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30</m:t>
                    </m:r>
                  </m:oMath>
                </a14:m>
                <a:endParaRPr lang="en-US" altLang="ja-JP" sz="2400" dirty="0">
                  <a:latin typeface="メイリオ" panose="020B0604030504040204" pitchFamily="50" charset="-128"/>
                  <a:ea typeface="メイリオ" panose="020B0604030504040204" pitchFamily="50" charset="-128"/>
                </a:endParaRPr>
              </a:p>
            </p:txBody>
          </p:sp>
        </mc:Choice>
        <mc:Fallback>
          <p:sp>
            <p:nvSpPr>
              <p:cNvPr id="8" name="テキスト ボックス 7"/>
              <p:cNvSpPr txBox="1">
                <a:spLocks noRot="1" noChangeAspect="1" noMove="1" noResize="1" noEditPoints="1" noAdjustHandles="1" noChangeArrowheads="1" noChangeShapeType="1" noTextEdit="1"/>
              </p:cNvSpPr>
              <p:nvPr/>
            </p:nvSpPr>
            <p:spPr>
              <a:xfrm>
                <a:off x="532796" y="4048108"/>
                <a:ext cx="3946591" cy="1569660"/>
              </a:xfrm>
              <a:prstGeom prst="rect">
                <a:avLst/>
              </a:prstGeom>
              <a:blipFill>
                <a:blip r:embed="rId3"/>
                <a:stretch>
                  <a:fillRect l="-2315" t="-3101" b="-85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4311731" y="4378819"/>
                <a:ext cx="4186540" cy="1200329"/>
              </a:xfrm>
              <a:prstGeom prst="rect">
                <a:avLst/>
              </a:prstGeom>
              <a:noFill/>
            </p:spPr>
            <p:txBody>
              <a:bodyPr wrap="square" rtlCol="0">
                <a:spAutoFit/>
              </a:bodyPr>
              <a:lstStyle/>
              <a:p>
                <a:r>
                  <a:rPr kumimoji="1" lang="ja-JP" altLang="en-US" sz="2400" dirty="0" smtClean="0"/>
                  <a:t>世代数：</a:t>
                </a:r>
                <a14:m>
                  <m:oMath xmlns:m="http://schemas.openxmlformats.org/officeDocument/2006/math">
                    <m:r>
                      <a:rPr lang="en-US" altLang="ja-JP" sz="2400" i="1">
                        <a:latin typeface="Cambria Math" panose="02040503050406030204" pitchFamily="18" charset="0"/>
                      </a:rPr>
                      <m:t>3</m:t>
                    </m:r>
                    <m:r>
                      <a:rPr kumimoji="1" lang="en-US" altLang="ja-JP" sz="2400" b="0" i="1" smtClean="0">
                        <a:latin typeface="Cambria Math" panose="02040503050406030204" pitchFamily="18" charset="0"/>
                      </a:rPr>
                      <m:t>0000</m:t>
                    </m:r>
                  </m:oMath>
                </a14:m>
                <a:endParaRPr kumimoji="1" lang="en-US" altLang="ja-JP" sz="2400" dirty="0" smtClean="0"/>
              </a:p>
              <a:p>
                <a:r>
                  <a:rPr kumimoji="1" lang="ja-JP" altLang="en-US" sz="2400" dirty="0" smtClean="0"/>
                  <a:t>次元数：</a:t>
                </a:r>
                <a14:m>
                  <m:oMath xmlns:m="http://schemas.openxmlformats.org/officeDocument/2006/math">
                    <m:r>
                      <a:rPr kumimoji="1" lang="en-US" altLang="ja-JP" sz="2400" b="0" i="1" smtClean="0">
                        <a:latin typeface="Cambria Math" panose="02040503050406030204" pitchFamily="18" charset="0"/>
                      </a:rPr>
                      <m:t>𝐷</m:t>
                    </m:r>
                    <m:r>
                      <a:rPr kumimoji="1" lang="en-US" altLang="ja-JP" sz="2400" b="0" i="1" smtClean="0">
                        <a:latin typeface="Cambria Math" panose="02040503050406030204" pitchFamily="18" charset="0"/>
                      </a:rPr>
                      <m:t>=2</m:t>
                    </m:r>
                  </m:oMath>
                </a14:m>
                <a:endParaRPr kumimoji="1" lang="en-US" altLang="ja-JP" sz="2400" b="0"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ja-JP" altLang="en-US" sz="2400" i="1" smtClean="0">
                          <a:latin typeface="Cambria Math" panose="02040503050406030204" pitchFamily="18" charset="0"/>
                        </a:rPr>
                        <m:t>𝜀</m:t>
                      </m:r>
                      <m:r>
                        <a:rPr lang="en-US" altLang="ja-JP" sz="2400" b="0" i="1" smtClean="0">
                          <a:latin typeface="Cambria Math" panose="02040503050406030204" pitchFamily="18" charset="0"/>
                        </a:rPr>
                        <m:t>=1.0</m:t>
                      </m:r>
                      <m:r>
                        <a:rPr lang="en-US" altLang="ja-JP" sz="2400" b="0" i="1" smtClean="0">
                          <a:latin typeface="Cambria Math" panose="02040503050406030204" pitchFamily="18" charset="0"/>
                        </a:rPr>
                        <m:t>𝐸</m:t>
                      </m:r>
                      <m:r>
                        <a:rPr lang="en-US" altLang="ja-JP" sz="2400" b="0" i="1" smtClean="0">
                          <a:latin typeface="Cambria Math" panose="02040503050406030204" pitchFamily="18" charset="0"/>
                        </a:rPr>
                        <m:t>−1</m:t>
                      </m:r>
                      <m:r>
                        <a:rPr lang="en-US" altLang="ja-JP" sz="2400" b="0" i="0" smtClean="0">
                          <a:latin typeface="Cambria Math" panose="02040503050406030204" pitchFamily="18" charset="0"/>
                        </a:rPr>
                        <m:t>, 1.0</m:t>
                      </m:r>
                      <m:r>
                        <m:rPr>
                          <m:sty m:val="p"/>
                        </m:rPr>
                        <a:rPr lang="en-US" altLang="ja-JP" sz="2400" b="0" i="0" smtClean="0">
                          <a:latin typeface="Cambria Math" panose="02040503050406030204" pitchFamily="18" charset="0"/>
                        </a:rPr>
                        <m:t>E</m:t>
                      </m:r>
                      <m:r>
                        <a:rPr lang="en-US" altLang="ja-JP" sz="2400" b="0" i="0" smtClean="0">
                          <a:latin typeface="Cambria Math" panose="02040503050406030204" pitchFamily="18" charset="0"/>
                        </a:rPr>
                        <m:t>−2</m:t>
                      </m:r>
                    </m:oMath>
                  </m:oMathPara>
                </a14:m>
                <a:endParaRPr kumimoji="1" lang="ja-JP" altLang="en-US" sz="24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4311731" y="4378819"/>
                <a:ext cx="4186540" cy="1200329"/>
              </a:xfrm>
              <a:prstGeom prst="rect">
                <a:avLst/>
              </a:prstGeom>
              <a:blipFill>
                <a:blip r:embed="rId4"/>
                <a:stretch>
                  <a:fillRect l="-2183" t="-4569"/>
                </a:stretch>
              </a:blipFill>
            </p:spPr>
            <p:txBody>
              <a:bodyPr/>
              <a:lstStyle/>
              <a:p>
                <a:r>
                  <a:rPr lang="ja-JP" altLang="en-US">
                    <a:noFill/>
                  </a:rPr>
                  <a:t> </a:t>
                </a:r>
              </a:p>
            </p:txBody>
          </p:sp>
        </mc:Fallback>
      </mc:AlternateContent>
      <p:sp>
        <p:nvSpPr>
          <p:cNvPr id="9" name="タイトル 1 1"/>
          <p:cNvSpPr txBox="1">
            <a:spLocks/>
          </p:cNvSpPr>
          <p:nvPr/>
        </p:nvSpPr>
        <p:spPr>
          <a:xfrm>
            <a:off x="381794"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4000" b="1" dirty="0">
                <a:solidFill>
                  <a:schemeClr val="bg1"/>
                </a:solidFill>
              </a:rPr>
              <a:t>実験</a:t>
            </a:r>
            <a:r>
              <a:rPr lang="en-US" altLang="ja-JP" sz="4000" b="1" dirty="0" smtClean="0">
                <a:solidFill>
                  <a:schemeClr val="bg1"/>
                </a:solidFill>
              </a:rPr>
              <a:t>	</a:t>
            </a:r>
            <a:endParaRPr lang="ja-JP" altLang="en-US" sz="4000" b="1" dirty="0">
              <a:solidFill>
                <a:schemeClr val="bg1"/>
              </a:solidFill>
            </a:endParaRPr>
          </a:p>
        </p:txBody>
      </p:sp>
      <mc:AlternateContent xmlns:mc="http://schemas.openxmlformats.org/markup-compatibility/2006" xmlns:a14="http://schemas.microsoft.com/office/drawing/2010/main">
        <mc:Choice Requires="a14">
          <p:sp>
            <p:nvSpPr>
              <p:cNvPr id="18" name="テキスト ボックス 17"/>
              <p:cNvSpPr txBox="1"/>
              <p:nvPr/>
            </p:nvSpPr>
            <p:spPr>
              <a:xfrm>
                <a:off x="605514" y="5572859"/>
                <a:ext cx="24457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ラウドネス</m:t>
                      </m:r>
                      <m:r>
                        <a:rPr lang="ja-JP" altLang="en-US" sz="2400" i="1" smtClean="0">
                          <a:latin typeface="Cambria Math" panose="02040503050406030204" pitchFamily="18" charset="0"/>
                        </a:rPr>
                        <m:t>：</m:t>
                      </m:r>
                      <m:sSup>
                        <m:sSupPr>
                          <m:ctrlPr>
                            <a:rPr kumimoji="1" lang="en-US" altLang="ja-JP" sz="2400" i="1" smtClean="0">
                              <a:latin typeface="Cambria Math" panose="02040503050406030204" pitchFamily="18" charset="0"/>
                            </a:rPr>
                          </m:ctrlPr>
                        </m:sSupPr>
                        <m:e>
                          <m:r>
                            <a:rPr kumimoji="1" lang="en-US" altLang="ja-JP" sz="2400" b="0" i="1" smtClean="0">
                              <a:latin typeface="Cambria Math" panose="02040503050406030204" pitchFamily="18" charset="0"/>
                            </a:rPr>
                            <m:t>𝐴</m:t>
                          </m:r>
                        </m:e>
                        <m:sup>
                          <m:r>
                            <a:rPr kumimoji="1" lang="en-US" altLang="ja-JP" sz="2400" b="0" i="1" smtClean="0">
                              <a:latin typeface="Cambria Math" panose="02040503050406030204" pitchFamily="18" charset="0"/>
                            </a:rPr>
                            <m:t>0</m:t>
                          </m:r>
                        </m:sup>
                      </m:sSup>
                      <m:r>
                        <a:rPr kumimoji="1" lang="en-US" altLang="ja-JP" sz="2400" b="0" i="1" smtClean="0">
                          <a:latin typeface="Cambria Math" panose="02040503050406030204" pitchFamily="18" charset="0"/>
                        </a:rPr>
                        <m:t>=1</m:t>
                      </m:r>
                    </m:oMath>
                  </m:oMathPara>
                </a14:m>
                <a:endParaRPr kumimoji="1" lang="ja-JP" altLang="en-US" sz="2400" dirty="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605514" y="5572859"/>
                <a:ext cx="2445734" cy="369332"/>
              </a:xfrm>
              <a:prstGeom prst="rect">
                <a:avLst/>
              </a:prstGeom>
              <a:blipFill>
                <a:blip r:embed="rId5"/>
                <a:stretch>
                  <a:fillRect l="-3234" t="-3279" r="-2239" b="-213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4338451" y="5460380"/>
                <a:ext cx="18612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smtClean="0">
                          <a:latin typeface="Cambria Math" panose="02040503050406030204" pitchFamily="18" charset="0"/>
                        </a:rPr>
                        <m:t>𝛼</m:t>
                      </m:r>
                      <m:r>
                        <a:rPr lang="en-US" altLang="ja-JP" sz="2400" b="0" i="1" smtClean="0">
                          <a:latin typeface="Cambria Math" panose="02040503050406030204" pitchFamily="18" charset="0"/>
                        </a:rPr>
                        <m:t>=</m:t>
                      </m:r>
                      <m:r>
                        <a:rPr lang="ja-JP" altLang="en-US" sz="2400" i="1" smtClean="0">
                          <a:latin typeface="Cambria Math" panose="02040503050406030204" pitchFamily="18" charset="0"/>
                        </a:rPr>
                        <m:t>𝛽</m:t>
                      </m:r>
                      <m:r>
                        <a:rPr lang="en-US" altLang="ja-JP" sz="2400" i="1">
                          <a:latin typeface="Cambria Math" panose="02040503050406030204" pitchFamily="18" charset="0"/>
                        </a:rPr>
                        <m:t>=</m:t>
                      </m:r>
                      <m:r>
                        <a:rPr lang="en-US" altLang="ja-JP" sz="2400" b="0" i="1" smtClean="0">
                          <a:latin typeface="Cambria Math" panose="02040503050406030204" pitchFamily="18" charset="0"/>
                        </a:rPr>
                        <m:t>0.9</m:t>
                      </m:r>
                    </m:oMath>
                  </m:oMathPara>
                </a14:m>
                <a:endParaRPr lang="ja-JP" altLang="en-US" sz="24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4338451" y="5460380"/>
                <a:ext cx="1861215" cy="461665"/>
              </a:xfrm>
              <a:prstGeom prst="rect">
                <a:avLst/>
              </a:prstGeom>
              <a:blipFill>
                <a:blip r:embed="rId6"/>
                <a:stretch>
                  <a:fillRect b="-21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p:cNvSpPr txBox="1"/>
              <p:nvPr/>
            </p:nvSpPr>
            <p:spPr>
              <a:xfrm>
                <a:off x="627788" y="2026551"/>
                <a:ext cx="4171911" cy="666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𝑃𝑅</m:t>
                      </m:r>
                      <m:r>
                        <a:rPr kumimoji="1" lang="en-US" altLang="ja-JP" sz="2000" b="0" i="1" smtClean="0">
                          <a:latin typeface="Cambria Math" panose="02040503050406030204" pitchFamily="18" charset="0"/>
                        </a:rPr>
                        <m:t>=</m:t>
                      </m:r>
                      <m:f>
                        <m:fPr>
                          <m:ctrlPr>
                            <a:rPr kumimoji="1" lang="en-US" altLang="ja-JP" sz="2000" i="1" smtClean="0">
                              <a:latin typeface="Cambria Math" panose="02040503050406030204" pitchFamily="18" charset="0"/>
                            </a:rPr>
                          </m:ctrlPr>
                        </m:fPr>
                        <m:num>
                          <m:r>
                            <a:rPr lang="ja-JP" altLang="en-US" sz="2000" b="0" i="1">
                              <a:latin typeface="Cambria Math" panose="02040503050406030204" pitchFamily="18" charset="0"/>
                            </a:rPr>
                            <m:t>各実験</m:t>
                          </m:r>
                          <m:r>
                            <a:rPr lang="ja-JP" altLang="en-US" sz="2000" b="0" i="1" smtClean="0">
                              <a:latin typeface="Cambria Math" panose="02040503050406030204" pitchFamily="18" charset="0"/>
                            </a:rPr>
                            <m:t>の</m:t>
                          </m:r>
                          <m:r>
                            <a:rPr lang="ja-JP" altLang="en-US" sz="2000" b="0" i="1">
                              <a:latin typeface="Cambria Math" panose="02040503050406030204" pitchFamily="18" charset="0"/>
                            </a:rPr>
                            <m:t>発見したピーク数</m:t>
                          </m:r>
                          <m:r>
                            <a:rPr lang="ja-JP" altLang="en-US" sz="2000" b="0" i="1" smtClean="0">
                              <a:latin typeface="Cambria Math" panose="02040503050406030204" pitchFamily="18" charset="0"/>
                            </a:rPr>
                            <m:t>の</m:t>
                          </m:r>
                          <m:r>
                            <a:rPr lang="ja-JP" altLang="en-US" sz="2000" b="0" i="1">
                              <a:latin typeface="Cambria Math" panose="02040503050406030204" pitchFamily="18" charset="0"/>
                            </a:rPr>
                            <m:t>総和</m:t>
                          </m:r>
                        </m:num>
                        <m:den>
                          <m:r>
                            <a:rPr lang="ja-JP" altLang="en-US" sz="2000" b="0" i="1">
                              <a:latin typeface="Cambria Math" panose="02040503050406030204" pitchFamily="18" charset="0"/>
                            </a:rPr>
                            <m:t>全</m:t>
                          </m:r>
                          <m:r>
                            <a:rPr lang="ja-JP" altLang="en-US" sz="2000" b="0" i="1" smtClean="0">
                              <a:latin typeface="Cambria Math" panose="02040503050406030204" pitchFamily="18" charset="0"/>
                            </a:rPr>
                            <m:t>ピーク</m:t>
                          </m:r>
                          <m:r>
                            <a:rPr lang="ja-JP" altLang="en-US" sz="2000" b="0" i="1">
                              <a:latin typeface="Cambria Math" panose="02040503050406030204" pitchFamily="18" charset="0"/>
                            </a:rPr>
                            <m:t>数</m:t>
                          </m:r>
                          <m:r>
                            <a:rPr lang="en-US" altLang="ja-JP" sz="2000" b="0" i="1" smtClean="0">
                              <a:latin typeface="Cambria Math" panose="02040503050406030204" pitchFamily="18" charset="0"/>
                            </a:rPr>
                            <m:t>∗</m:t>
                          </m:r>
                          <m:r>
                            <a:rPr lang="ja-JP" altLang="en-US" sz="2000" b="0" i="1">
                              <a:latin typeface="Cambria Math" panose="02040503050406030204" pitchFamily="18" charset="0"/>
                            </a:rPr>
                            <m:t>実験回数</m:t>
                          </m:r>
                        </m:den>
                      </m:f>
                    </m:oMath>
                  </m:oMathPara>
                </a14:m>
                <a:endParaRPr kumimoji="1" lang="ja-JP" altLang="en-US" sz="20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627788" y="2026551"/>
                <a:ext cx="4171911" cy="66627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555070" y="3008085"/>
                <a:ext cx="7246023" cy="627159"/>
              </a:xfrm>
              <a:prstGeom prst="rect">
                <a:avLst/>
              </a:prstGeom>
              <a:noFill/>
            </p:spPr>
            <p:txBody>
              <a:bodyPr wrap="none" lIns="0" tIns="0" rIns="0" bIns="0" rtlCol="0">
                <a:spAutoFit/>
              </a:bodyPr>
              <a:lstStyle/>
              <a:p>
                <a14:m>
                  <m:oMath xmlns:m="http://schemas.openxmlformats.org/officeDocument/2006/math">
                    <m:r>
                      <a:rPr lang="en-US" altLang="ja-JP" sz="2000" b="0" i="1" smtClean="0">
                        <a:solidFill>
                          <a:srgbClr val="FF0000"/>
                        </a:solidFill>
                        <a:latin typeface="Cambria Math" panose="02040503050406030204" pitchFamily="18" charset="0"/>
                      </a:rPr>
                      <m:t>(</m:t>
                    </m:r>
                    <m:r>
                      <a:rPr lang="ja-JP" altLang="en-US" sz="2000" i="1" smtClean="0">
                        <a:solidFill>
                          <a:srgbClr val="FF0000"/>
                        </a:solidFill>
                        <a:latin typeface="Cambria Math" panose="02040503050406030204" pitchFamily="18" charset="0"/>
                      </a:rPr>
                      <m:t>ピークの評価</m:t>
                    </m:r>
                    <m:r>
                      <a:rPr kumimoji="1" lang="ja-JP" altLang="en-US" sz="2000" i="1" dirty="0" smtClean="0">
                        <a:solidFill>
                          <a:srgbClr val="FF0000"/>
                        </a:solidFill>
                        <a:latin typeface="Cambria Math" panose="02040503050406030204" pitchFamily="18" charset="0"/>
                      </a:rPr>
                      <m:t>値</m:t>
                    </m:r>
                    <m:r>
                      <a:rPr kumimoji="1" lang="en-US" altLang="ja-JP" sz="2000" b="0" i="1" dirty="0" smtClean="0">
                        <a:solidFill>
                          <a:srgbClr val="FF0000"/>
                        </a:solidFill>
                        <a:latin typeface="Cambria Math" panose="02040503050406030204" pitchFamily="18" charset="0"/>
                      </a:rPr>
                      <m:t>)−(</m:t>
                    </m:r>
                    <m:r>
                      <a:rPr lang="ja-JP" altLang="en-US" sz="2000" i="1" dirty="0">
                        <a:solidFill>
                          <a:srgbClr val="FF0000"/>
                        </a:solidFill>
                        <a:latin typeface="Cambria Math" panose="02040503050406030204" pitchFamily="18" charset="0"/>
                      </a:rPr>
                      <m:t>最近傍個体の</m:t>
                    </m:r>
                  </m:oMath>
                </a14:m>
                <a:r>
                  <a:rPr kumimoji="1" lang="ja-JP" altLang="en-US" sz="2000" dirty="0" smtClean="0">
                    <a:solidFill>
                      <a:srgbClr val="FF0000"/>
                    </a:solidFill>
                  </a:rPr>
                  <a:t>評価値</a:t>
                </a:r>
                <a:r>
                  <a:rPr kumimoji="1" lang="en-US" altLang="ja-JP" sz="2000" dirty="0" smtClean="0">
                    <a:solidFill>
                      <a:srgbClr val="FF0000"/>
                    </a:solidFill>
                  </a:rPr>
                  <a:t>)</a:t>
                </a:r>
                <a:r>
                  <a:rPr kumimoji="1" lang="ja-JP" altLang="en-US" sz="2000" dirty="0" smtClean="0">
                    <a:solidFill>
                      <a:srgbClr val="FF0000"/>
                    </a:solidFill>
                  </a:rPr>
                  <a:t>  が</a:t>
                </a:r>
                <a:r>
                  <a:rPr kumimoji="1" lang="en-US" altLang="ja-JP" sz="2000" dirty="0" smtClean="0">
                    <a:solidFill>
                      <a:srgbClr val="FF0000"/>
                    </a:solidFill>
                  </a:rPr>
                  <a:t>Accuracy level </a:t>
                </a:r>
                <a14:m>
                  <m:oMath xmlns:m="http://schemas.openxmlformats.org/officeDocument/2006/math">
                    <m:r>
                      <a:rPr kumimoji="1" lang="ja-JP" altLang="en-US" sz="2000" i="1" smtClean="0">
                        <a:solidFill>
                          <a:srgbClr val="FF0000"/>
                        </a:solidFill>
                        <a:latin typeface="Cambria Math" panose="02040503050406030204" pitchFamily="18" charset="0"/>
                      </a:rPr>
                      <m:t>𝜀</m:t>
                    </m:r>
                  </m:oMath>
                </a14:m>
                <a:r>
                  <a:rPr kumimoji="1" lang="ja-JP" altLang="en-US" sz="2000" dirty="0" smtClean="0">
                    <a:solidFill>
                      <a:srgbClr val="FF0000"/>
                    </a:solidFill>
                  </a:rPr>
                  <a:t> 未満</a:t>
                </a:r>
                <a:r>
                  <a:rPr kumimoji="1" lang="en-US" altLang="ja-JP" sz="2000" dirty="0" smtClean="0">
                    <a:solidFill>
                      <a:srgbClr val="FF0000"/>
                    </a:solidFill>
                  </a:rPr>
                  <a:t/>
                </a:r>
                <a:br>
                  <a:rPr kumimoji="1" lang="en-US" altLang="ja-JP" sz="2000" dirty="0" smtClean="0">
                    <a:solidFill>
                      <a:srgbClr val="FF0000"/>
                    </a:solidFill>
                  </a:rPr>
                </a:br>
                <a:r>
                  <a:rPr lang="ja-JP" altLang="en-US" sz="2000" dirty="0" smtClean="0">
                    <a:solidFill>
                      <a:srgbClr val="FF0000"/>
                    </a:solidFill>
                  </a:rPr>
                  <a:t>であれ</a:t>
                </a:r>
                <a:r>
                  <a:rPr lang="ja-JP" altLang="en-US" sz="2000" dirty="0">
                    <a:solidFill>
                      <a:srgbClr val="FF0000"/>
                    </a:solidFill>
                  </a:rPr>
                  <a:t>ば</a:t>
                </a:r>
                <a:r>
                  <a:rPr kumimoji="1" lang="ja-JP" altLang="en-US" sz="2000" dirty="0" smtClean="0">
                    <a:solidFill>
                      <a:srgbClr val="FF0000"/>
                    </a:solidFill>
                  </a:rPr>
                  <a:t>そのピークを発見したと定義</a:t>
                </a:r>
                <a:endParaRPr kumimoji="1" lang="en-US" altLang="ja-JP" sz="2000" dirty="0" smtClean="0">
                  <a:solidFill>
                    <a:srgbClr val="FF0000"/>
                  </a:solidFill>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555070" y="3008085"/>
                <a:ext cx="7246023" cy="627159"/>
              </a:xfrm>
              <a:prstGeom prst="rect">
                <a:avLst/>
              </a:prstGeom>
              <a:blipFill>
                <a:blip r:embed="rId8"/>
                <a:stretch>
                  <a:fillRect l="-2103" t="-12621" r="-1262" b="-2330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49985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DNRBA</a:t>
            </a:r>
            <a:r>
              <a:rPr kumimoji="1" lang="ja-JP" altLang="en-US" dirty="0" err="1" smtClean="0"/>
              <a:t>の解</a:t>
            </a:r>
            <a:r>
              <a:rPr kumimoji="1" lang="ja-JP" altLang="en-US" dirty="0" smtClean="0"/>
              <a:t>分布</a:t>
            </a:r>
            <a:endParaRPr kumimoji="1" lang="ja-JP" altLang="en-US" dirty="0"/>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0499" y="1700745"/>
            <a:ext cx="6696221" cy="5020731"/>
          </a:xfrm>
        </p:spPr>
      </p:pic>
      <p:sp>
        <p:nvSpPr>
          <p:cNvPr id="4" name="スライド番号プレースホルダー 3"/>
          <p:cNvSpPr>
            <a:spLocks noGrp="1"/>
          </p:cNvSpPr>
          <p:nvPr>
            <p:ph type="sldNum" sz="quarter" idx="12"/>
          </p:nvPr>
        </p:nvSpPr>
        <p:spPr/>
        <p:txBody>
          <a:bodyPr/>
          <a:lstStyle/>
          <a:p>
            <a:fld id="{E2CF13C1-FE9C-4094-ADF4-C8AE6999A6FB}" type="slidenum">
              <a:rPr lang="ja-JP" altLang="en-US" smtClean="0"/>
              <a:pPr/>
              <a:t>17</a:t>
            </a:fld>
            <a:endParaRPr lang="ja-JP" altLang="en-US"/>
          </a:p>
        </p:txBody>
      </p:sp>
      <mc:AlternateContent xmlns:mc="http://schemas.openxmlformats.org/markup-compatibility/2006" xmlns:a14="http://schemas.microsoft.com/office/drawing/2010/main">
        <mc:Choice Requires="a14">
          <p:sp>
            <p:nvSpPr>
              <p:cNvPr id="6" name="テキスト ボックス 5"/>
              <p:cNvSpPr txBox="1"/>
              <p:nvPr/>
            </p:nvSpPr>
            <p:spPr>
              <a:xfrm>
                <a:off x="4628272" y="1275152"/>
                <a:ext cx="4332848" cy="307777"/>
              </a:xfrm>
              <a:prstGeom prst="rect">
                <a:avLst/>
              </a:prstGeom>
              <a:noFill/>
            </p:spPr>
            <p:txBody>
              <a:bodyPr wrap="square" lIns="0" tIns="0" rIns="0" bIns="0" rtlCol="0">
                <a:spAutoFit/>
              </a:bodyPr>
              <a:lstStyle/>
              <a:p>
                <a:r>
                  <a:rPr kumimoji="1" lang="ja-JP" altLang="en-US" sz="2000" b="0" dirty="0" smtClean="0"/>
                  <a:t>個体数</a:t>
                </a:r>
                <a:r>
                  <a:rPr kumimoji="1" lang="en-US" altLang="ja-JP" sz="2000" b="0" dirty="0" smtClean="0"/>
                  <a:t>: </a:t>
                </a:r>
                <a14:m>
                  <m:oMath xmlns:m="http://schemas.openxmlformats.org/officeDocument/2006/math">
                    <m:r>
                      <a:rPr kumimoji="1" lang="en-US" altLang="ja-JP" sz="2000" b="0" i="1" smtClean="0">
                        <a:latin typeface="Cambria Math" panose="02040503050406030204" pitchFamily="18" charset="0"/>
                      </a:rPr>
                      <m:t>𝑁𝑃</m:t>
                    </m:r>
                    <m:r>
                      <a:rPr kumimoji="1" lang="en-US" altLang="ja-JP" sz="2000" b="0" i="1" smtClean="0">
                        <a:latin typeface="Cambria Math" panose="02040503050406030204" pitchFamily="18" charset="0"/>
                      </a:rPr>
                      <m:t>=100</m:t>
                    </m:r>
                  </m:oMath>
                </a14:m>
                <a:r>
                  <a:rPr lang="ja-JP" altLang="en-US" sz="2000" dirty="0" smtClean="0"/>
                  <a:t>    世代数</a:t>
                </a:r>
                <a:r>
                  <a:rPr lang="en-US" altLang="ja-JP" sz="2000" dirty="0" smtClean="0"/>
                  <a:t>: </a:t>
                </a:r>
                <a14:m>
                  <m:oMath xmlns:m="http://schemas.openxmlformats.org/officeDocument/2006/math">
                    <m:r>
                      <a:rPr lang="en-US" altLang="ja-JP" sz="2000" i="1">
                        <a:latin typeface="Cambria Math" panose="02040503050406030204" pitchFamily="18" charset="0"/>
                      </a:rPr>
                      <m:t>3</m:t>
                    </m:r>
                    <m:r>
                      <a:rPr lang="en-US" altLang="ja-JP" sz="2000" b="0" i="1" smtClean="0">
                        <a:latin typeface="Cambria Math" panose="02040503050406030204" pitchFamily="18" charset="0"/>
                      </a:rPr>
                      <m:t>0000</m:t>
                    </m:r>
                  </m:oMath>
                </a14:m>
                <a:endParaRPr lang="en-US" altLang="ja-JP" sz="2000" b="0" dirty="0" smtClean="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4628272" y="1275152"/>
                <a:ext cx="4332848" cy="307777"/>
              </a:xfrm>
              <a:prstGeom prst="rect">
                <a:avLst/>
              </a:prstGeom>
              <a:blipFill>
                <a:blip r:embed="rId3"/>
                <a:stretch>
                  <a:fillRect l="-3516" t="-27451" b="-50980"/>
                </a:stretch>
              </a:blipFill>
            </p:spPr>
            <p:txBody>
              <a:bodyPr/>
              <a:lstStyle/>
              <a:p>
                <a:r>
                  <a:rPr lang="ja-JP" altLang="en-US">
                    <a:noFill/>
                  </a:rPr>
                  <a:t> </a:t>
                </a:r>
              </a:p>
            </p:txBody>
          </p:sp>
        </mc:Fallback>
      </mc:AlternateContent>
      <p:sp>
        <p:nvSpPr>
          <p:cNvPr id="8" name="タイトル 1 1"/>
          <p:cNvSpPr txBox="1">
            <a:spLocks/>
          </p:cNvSpPr>
          <p:nvPr/>
        </p:nvSpPr>
        <p:spPr>
          <a:xfrm>
            <a:off x="381794"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4000" b="1" dirty="0">
                <a:solidFill>
                  <a:schemeClr val="bg1"/>
                </a:solidFill>
              </a:rPr>
              <a:t>実験</a:t>
            </a:r>
            <a:r>
              <a:rPr lang="en-US" altLang="ja-JP" sz="4000" b="1" dirty="0" smtClean="0">
                <a:solidFill>
                  <a:schemeClr val="bg1"/>
                </a:solidFill>
              </a:rPr>
              <a:t>	</a:t>
            </a:r>
            <a:endParaRPr lang="ja-JP" altLang="en-US" sz="4000" b="1" dirty="0">
              <a:solidFill>
                <a:schemeClr val="bg1"/>
              </a:solidFill>
            </a:endParaRPr>
          </a:p>
        </p:txBody>
      </p:sp>
    </p:spTree>
    <p:extLst>
      <p:ext uri="{BB962C8B-B14F-4D97-AF65-F5344CB8AC3E}">
        <p14:creationId xmlns:p14="http://schemas.microsoft.com/office/powerpoint/2010/main" val="35338423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解の発見数</a:t>
            </a:r>
            <a:r>
              <a:rPr kumimoji="1" lang="en-US" altLang="ja-JP" dirty="0" smtClean="0"/>
              <a:t>(30</a:t>
            </a:r>
            <a:r>
              <a:rPr lang="ja-JP" altLang="en-US" dirty="0" smtClean="0"/>
              <a:t>シード分</a:t>
            </a:r>
            <a:r>
              <a:rPr kumimoji="1" lang="en-US" altLang="ja-JP"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E2CF13C1-FE9C-4094-ADF4-C8AE6999A6FB}" type="slidenum">
              <a:rPr kumimoji="1" lang="ja-JP" altLang="en-US" sz="1400" smtClean="0"/>
              <a:t>18</a:t>
            </a:fld>
            <a:endParaRPr kumimoji="1" lang="ja-JP" altLang="en-US" sz="1400"/>
          </a:p>
        </p:txBody>
      </p:sp>
      <p:sp>
        <p:nvSpPr>
          <p:cNvPr id="5" name="タイトル 1"/>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4000" b="1" dirty="0">
                <a:solidFill>
                  <a:schemeClr val="bg1"/>
                </a:solidFill>
              </a:rPr>
              <a:t>結果</a:t>
            </a:r>
          </a:p>
        </p:txBody>
      </p:sp>
      <mc:AlternateContent xmlns:mc="http://schemas.openxmlformats.org/markup-compatibility/2006">
        <mc:Choice xmlns:a14="http://schemas.microsoft.com/office/drawing/2010/main" Requires="a14">
          <p:graphicFrame>
            <p:nvGraphicFramePr>
              <p:cNvPr id="11" name="コンテンツ プレースホルダー 8"/>
              <p:cNvGraphicFramePr>
                <a:graphicFrameLocks/>
              </p:cNvGraphicFramePr>
              <p:nvPr>
                <p:extLst>
                  <p:ext uri="{D42A27DB-BD31-4B8C-83A1-F6EECF244321}">
                    <p14:modId xmlns:p14="http://schemas.microsoft.com/office/powerpoint/2010/main" val="2379980769"/>
                  </p:ext>
                </p:extLst>
              </p:nvPr>
            </p:nvGraphicFramePr>
            <p:xfrm>
              <a:off x="1845050" y="2113775"/>
              <a:ext cx="5474897" cy="1501140"/>
            </p:xfrm>
            <a:graphic>
              <a:graphicData uri="http://schemas.openxmlformats.org/drawingml/2006/table">
                <a:tbl>
                  <a:tblPr/>
                  <a:tblGrid>
                    <a:gridCol w="1158324">
                      <a:extLst>
                        <a:ext uri="{9D8B030D-6E8A-4147-A177-3AD203B41FA5}">
                          <a16:colId xmlns:a16="http://schemas.microsoft.com/office/drawing/2014/main" val="74421802"/>
                        </a:ext>
                      </a:extLst>
                    </a:gridCol>
                    <a:gridCol w="1139709">
                      <a:extLst>
                        <a:ext uri="{9D8B030D-6E8A-4147-A177-3AD203B41FA5}">
                          <a16:colId xmlns:a16="http://schemas.microsoft.com/office/drawing/2014/main" val="3212143807"/>
                        </a:ext>
                      </a:extLst>
                    </a:gridCol>
                    <a:gridCol w="946322">
                      <a:extLst>
                        <a:ext uri="{9D8B030D-6E8A-4147-A177-3AD203B41FA5}">
                          <a16:colId xmlns:a16="http://schemas.microsoft.com/office/drawing/2014/main" val="1734042830"/>
                        </a:ext>
                      </a:extLst>
                    </a:gridCol>
                    <a:gridCol w="1227508">
                      <a:extLst>
                        <a:ext uri="{9D8B030D-6E8A-4147-A177-3AD203B41FA5}">
                          <a16:colId xmlns:a16="http://schemas.microsoft.com/office/drawing/2014/main" val="3580011144"/>
                        </a:ext>
                      </a:extLst>
                    </a:gridCol>
                    <a:gridCol w="1003034">
                      <a:extLst>
                        <a:ext uri="{9D8B030D-6E8A-4147-A177-3AD203B41FA5}">
                          <a16:colId xmlns:a16="http://schemas.microsoft.com/office/drawing/2014/main" val="2696765562"/>
                        </a:ext>
                      </a:extLst>
                    </a:gridCol>
                  </a:tblGrid>
                  <a:tr h="303194">
                    <a:tc>
                      <a:txBody>
                        <a:bodyPr/>
                        <a:lstStyle/>
                        <a:p>
                          <a:pPr algn="r" fontAlgn="ctr"/>
                          <a:endParaRPr lang="en-US" sz="2000" b="0" i="0" u="none" strike="noStrike" dirty="0">
                            <a:solidFill>
                              <a:schemeClr val="bg1"/>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solidFill>
                          <a:schemeClr val="accent5"/>
                        </a:solidFill>
                      </a:tcPr>
                    </a:tc>
                    <a:tc gridSpan="2">
                      <a:txBody>
                        <a:bodyPr/>
                        <a:lstStyle/>
                        <a:p>
                          <a:pPr algn="ctr" fontAlgn="ctr"/>
                          <a:r>
                            <a:rPr lang="en-US" altLang="ja-JP" sz="2000" b="0" i="0" u="none" strike="noStrike" dirty="0" smtClean="0">
                              <a:solidFill>
                                <a:schemeClr val="bg1"/>
                              </a:solidFill>
                              <a:effectLst/>
                              <a:latin typeface="Cambria Math" panose="02040503050406030204" pitchFamily="18" charset="0"/>
                              <a:ea typeface="Cambria Math" panose="02040503050406030204" pitchFamily="18" charset="0"/>
                            </a:rPr>
                            <a:t>BA</a:t>
                          </a:r>
                          <a:endParaRPr lang="en-US" sz="2000" b="0" i="0" u="none" strike="noStrike" dirty="0">
                            <a:solidFill>
                              <a:schemeClr val="bg1"/>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solidFill>
                          <a:schemeClr val="accent5"/>
                        </a:solidFill>
                      </a:tcPr>
                    </a:tc>
                    <a:tc hMerge="1">
                      <a:txBody>
                        <a:bodyPr/>
                        <a:lstStyle/>
                        <a:p>
                          <a:endParaRPr kumimoji="1" lang="ja-JP" altLang="en-US"/>
                        </a:p>
                      </a:txBody>
                      <a:tcPr/>
                    </a:tc>
                    <a:tc gridSpan="2">
                      <a:txBody>
                        <a:bodyPr/>
                        <a:lstStyle/>
                        <a:p>
                          <a:pPr algn="ctr" fontAlgn="ctr"/>
                          <a:r>
                            <a:rPr lang="en-US" sz="2000" b="0" i="0" u="none" strike="noStrike" dirty="0" smtClean="0">
                              <a:solidFill>
                                <a:schemeClr val="bg1"/>
                              </a:solidFill>
                              <a:effectLst/>
                              <a:latin typeface="Cambria Math" panose="02040503050406030204" pitchFamily="18" charset="0"/>
                              <a:ea typeface="Cambria Math" panose="02040503050406030204" pitchFamily="18" charset="0"/>
                            </a:rPr>
                            <a:t>DNRBA</a:t>
                          </a:r>
                          <a:endParaRPr lang="en-US" sz="2000" b="0" i="0" u="none" strike="noStrike" dirty="0">
                            <a:solidFill>
                              <a:schemeClr val="bg1"/>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solidFill>
                          <a:schemeClr val="accent5"/>
                        </a:solidFill>
                      </a:tcPr>
                    </a:tc>
                    <a:tc hMerge="1">
                      <a:txBody>
                        <a:bodyPr/>
                        <a:lstStyle/>
                        <a:p>
                          <a:endParaRPr kumimoji="1" lang="ja-JP" altLang="en-US"/>
                        </a:p>
                      </a:txBody>
                      <a:tcPr/>
                    </a:tc>
                    <a:extLst>
                      <a:ext uri="{0D108BD9-81ED-4DB2-BD59-A6C34878D82A}">
                        <a16:rowId xmlns:a16="http://schemas.microsoft.com/office/drawing/2014/main" val="3318052436"/>
                      </a:ext>
                    </a:extLst>
                  </a:tr>
                  <a:tr h="303194">
                    <a:tc>
                      <a:txBody>
                        <a:bodyPr/>
                        <a:lstStyle/>
                        <a:p>
                          <a:pPr algn="r" fontAlgn="ctr"/>
                          <a:endParaRPr lang="en-US" altLang="ja-JP" sz="20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tcPr>
                    </a:tc>
                    <a:tc>
                      <a:txBody>
                        <a:bodyPr/>
                        <a:lstStyle/>
                        <a:p>
                          <a:pPr algn="r"/>
                          <a:r>
                            <a:rPr lang="en-US" altLang="ja-JP" sz="1800" dirty="0" smtClean="0">
                              <a:latin typeface="Cambria Math" panose="02040503050406030204" pitchFamily="18" charset="0"/>
                              <a:ea typeface="Cambria Math" panose="02040503050406030204" pitchFamily="18" charset="0"/>
                            </a:rPr>
                            <a:t>Optima Found</a:t>
                          </a:r>
                          <a:endParaRPr lang="ja-JP" altLang="en-US" sz="1800" dirty="0">
                            <a:latin typeface="Cambria Math" panose="02040503050406030204" pitchFamily="18" charset="0"/>
                          </a:endParaRPr>
                        </a:p>
                      </a:txBody>
                      <a:tcPr marL="9525" marR="9525" marT="9525" marB="0" anchor="ctr">
                        <a:lnL>
                          <a:noFill/>
                        </a:lnL>
                        <a:lnR>
                          <a:noFill/>
                        </a:lnR>
                        <a:lnT>
                          <a:noFill/>
                        </a:lnT>
                        <a:lnB>
                          <a:noFill/>
                        </a:lnB>
                      </a:tcPr>
                    </a:tc>
                    <a:tc>
                      <a:txBody>
                        <a:bodyPr/>
                        <a:lstStyle/>
                        <a:p>
                          <a:pPr marL="0" marR="0" lvl="0" indent="0" algn="r" defTabSz="685800" rtl="0" eaLnBrk="1" fontAlgn="ctr"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a:t>PR(%)</a:t>
                          </a:r>
                          <a:endParaRPr kumimoji="1" lang="en-US" altLang="ja-JP"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txBody>
                      <a:tcPr marL="9525" marR="9525" marT="9525" marB="0" anchor="ctr">
                        <a:lnL>
                          <a:noFill/>
                        </a:lnL>
                        <a:lnR>
                          <a:noFill/>
                        </a:lnR>
                        <a:lnT>
                          <a:noFill/>
                        </a:lnT>
                        <a:lnB>
                          <a:noFill/>
                        </a:lnB>
                        <a:solidFill>
                          <a:schemeClr val="accent5">
                            <a:lumMod val="20000"/>
                            <a:lumOff val="80000"/>
                          </a:schemeClr>
                        </a:solidFill>
                      </a:tcPr>
                    </a:tc>
                    <a:tc>
                      <a:txBody>
                        <a:bodyPr/>
                        <a:lstStyle/>
                        <a:p>
                          <a:pPr algn="r"/>
                          <a:r>
                            <a:rPr lang="en-US" altLang="ja-JP" sz="1800" dirty="0" smtClean="0">
                              <a:latin typeface="Cambria Math" panose="02040503050406030204" pitchFamily="18" charset="0"/>
                              <a:ea typeface="Cambria Math" panose="02040503050406030204" pitchFamily="18" charset="0"/>
                            </a:rPr>
                            <a:t>Optima Found</a:t>
                          </a:r>
                          <a:endParaRPr lang="ja-JP" altLang="en-US" sz="1800" dirty="0">
                            <a:latin typeface="Cambria Math" panose="02040503050406030204" pitchFamily="18" charset="0"/>
                          </a:endParaRPr>
                        </a:p>
                      </a:txBody>
                      <a:tcPr marL="9525" marR="9525" marT="9525" marB="0" anchor="ctr">
                        <a:lnL>
                          <a:noFill/>
                        </a:lnL>
                        <a:lnR>
                          <a:noFill/>
                        </a:lnR>
                        <a:lnT>
                          <a:noFill/>
                        </a:lnT>
                        <a:lnB>
                          <a:noFill/>
                        </a:lnB>
                      </a:tcPr>
                    </a:tc>
                    <a:tc>
                      <a:txBody>
                        <a:bodyPr/>
                        <a:lstStyle/>
                        <a:p>
                          <a:pPr marL="0" marR="0" lvl="0" indent="0" algn="r" defTabSz="685800" rtl="0" eaLnBrk="1" fontAlgn="ctr"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a:t>PR(%)</a:t>
                          </a:r>
                          <a:endParaRPr kumimoji="1" lang="en-US" altLang="ja-JP"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txBody>
                      <a:tcPr marL="9525" marR="9525" marT="9525" marB="0" anchor="ctr">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661074307"/>
                      </a:ext>
                    </a:extLst>
                  </a:tr>
                  <a:tr h="303194">
                    <a:tc>
                      <a:txBody>
                        <a:bodyPr/>
                        <a:lstStyle/>
                        <a:p>
                          <a:pPr algn="r" fontAlgn="ctr"/>
                          <a:r>
                            <a:rPr lang="en-US" altLang="ja-JP" sz="2000" b="0" i="0" u="none" strike="noStrike" dirty="0" err="1" smtClean="0">
                              <a:solidFill>
                                <a:schemeClr val="tx1"/>
                              </a:solidFill>
                              <a:effectLst/>
                              <a:latin typeface="Cambria Math" panose="02040503050406030204" pitchFamily="18" charset="0"/>
                              <a:ea typeface="Cambria Math" panose="02040503050406030204" pitchFamily="18" charset="0"/>
                            </a:rPr>
                            <a:t>Griewank</a:t>
                          </a:r>
                          <a:endParaRPr lang="en-US" altLang="ja-JP" sz="20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tcPr>
                    </a:tc>
                    <a:tc>
                      <a:txBody>
                        <a:bodyPr/>
                        <a:lstStyle/>
                        <a:p>
                          <a:pPr algn="r"/>
                          <a:r>
                            <a:rPr lang="en-US" altLang="ja-JP" sz="2000" dirty="0" smtClean="0"/>
                            <a:t>4.633</a:t>
                          </a:r>
                          <a:r>
                            <a:rPr lang="en-US" altLang="ja-JP" sz="1800" dirty="0" smtClean="0"/>
                            <a:t> /17</a:t>
                          </a:r>
                          <a:endParaRPr lang="ja-JP" altLang="en-US" sz="1800" dirty="0"/>
                        </a:p>
                      </a:txBody>
                      <a:tcPr marL="9525" marR="9525" marT="9525" marB="0" anchor="ctr">
                        <a:lnL>
                          <a:noFill/>
                        </a:lnL>
                        <a:lnR>
                          <a:noFill/>
                        </a:lnR>
                        <a:lnT>
                          <a:noFill/>
                        </a:lnT>
                        <a:lnB>
                          <a:noFill/>
                        </a:lnB>
                      </a:tcPr>
                    </a:tc>
                    <a:tc>
                      <a:txBody>
                        <a:bodyPr/>
                        <a:lstStyle/>
                        <a:p>
                          <a:pPr marL="0" marR="0" lvl="0" indent="0" algn="r" defTabSz="685800" rtl="0" eaLnBrk="1" fontAlgn="ctr"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a:t>27.3%</a:t>
                          </a:r>
                          <a:endParaRPr kumimoji="1" lang="en-US" altLang="ja-JP"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txBody>
                      <a:tcPr marL="9525" marR="9525" marT="9525" marB="0" anchor="ctr">
                        <a:lnL>
                          <a:noFill/>
                        </a:lnL>
                        <a:lnR>
                          <a:noFill/>
                        </a:lnR>
                        <a:lnT>
                          <a:noFill/>
                        </a:lnT>
                        <a:lnB>
                          <a:noFill/>
                        </a:lnB>
                        <a:solidFill>
                          <a:schemeClr val="accent5">
                            <a:lumMod val="20000"/>
                            <a:lumOff val="80000"/>
                          </a:schemeClr>
                        </a:solidFill>
                      </a:tcPr>
                    </a:tc>
                    <a:tc>
                      <a:txBody>
                        <a:bodyPr/>
                        <a:lstStyle/>
                        <a:p>
                          <a:pPr algn="r"/>
                          <a:r>
                            <a:rPr lang="en-US" altLang="ja-JP" sz="2000" b="1" strike="noStrike" dirty="0" smtClean="0">
                              <a:solidFill>
                                <a:schemeClr val="accent6"/>
                              </a:solidFill>
                            </a:rPr>
                            <a:t>15.93</a:t>
                          </a:r>
                          <a:r>
                            <a:rPr lang="en-US" altLang="ja-JP" sz="1800" b="1" strike="noStrike" dirty="0" smtClean="0">
                              <a:solidFill>
                                <a:schemeClr val="accent6"/>
                              </a:solidFill>
                            </a:rPr>
                            <a:t> /17</a:t>
                          </a:r>
                          <a:endParaRPr lang="ja-JP" altLang="en-US" sz="1800" b="1" strike="noStrike" dirty="0">
                            <a:solidFill>
                              <a:schemeClr val="accent6"/>
                            </a:solidFill>
                          </a:endParaRPr>
                        </a:p>
                      </a:txBody>
                      <a:tcPr marL="9525" marR="9525" marT="9525" marB="0" anchor="ctr">
                        <a:lnL>
                          <a:noFill/>
                        </a:lnL>
                        <a:lnR>
                          <a:noFill/>
                        </a:lnR>
                        <a:lnT>
                          <a:noFill/>
                        </a:lnT>
                        <a:lnB>
                          <a:noFill/>
                        </a:lnB>
                      </a:tcPr>
                    </a:tc>
                    <a:tc>
                      <a:txBody>
                        <a:bodyPr/>
                        <a:lstStyle/>
                        <a:p>
                          <a:pPr algn="r" fontAlgn="ctr"/>
                          <a:r>
                            <a:rPr lang="en-US" altLang="ja-JP" sz="2000" b="1" i="0" u="none" strike="noStrike" dirty="0" smtClean="0">
                              <a:solidFill>
                                <a:schemeClr val="accent6"/>
                              </a:solidFill>
                              <a:effectLst/>
                              <a:latin typeface="Cambria Math" panose="02040503050406030204" pitchFamily="18" charset="0"/>
                              <a:ea typeface="Cambria Math" panose="02040503050406030204" pitchFamily="18" charset="0"/>
                            </a:rPr>
                            <a:t>93.7%</a:t>
                          </a:r>
                          <a:endParaRPr lang="en-US" altLang="ja-JP" sz="2000" b="1" i="0" u="none" strike="noStrike" dirty="0">
                            <a:solidFill>
                              <a:schemeClr val="accent6"/>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716561326"/>
                      </a:ext>
                    </a:extLst>
                  </a:tr>
                  <a:tr h="303194">
                    <a:tc>
                      <a:txBody>
                        <a:bodyPr/>
                        <a:lstStyle/>
                        <a:p>
                          <a:pPr algn="r" fontAlgn="ctr"/>
                          <a14:m>
                            <m:oMathPara xmlns:m="http://schemas.openxmlformats.org/officeDocument/2006/math">
                              <m:oMathParaPr>
                                <m:jc m:val="centerGroup"/>
                              </m:oMathParaPr>
                              <m:oMath xmlns:m="http://schemas.openxmlformats.org/officeDocument/2006/math">
                                <m:sSub>
                                  <m:sSubPr>
                                    <m:ctrlPr>
                                      <a:rPr lang="en-US" altLang="ja-JP" sz="2000" b="0" i="1" u="none" strike="noStrike" smtClean="0">
                                        <a:solidFill>
                                          <a:schemeClr val="tx1"/>
                                        </a:solidFill>
                                        <a:effectLst/>
                                        <a:latin typeface="Cambria Math" panose="02040503050406030204" pitchFamily="18" charset="0"/>
                                        <a:ea typeface="Cambria Math" panose="02040503050406030204" pitchFamily="18" charset="0"/>
                                      </a:rPr>
                                    </m:ctrlPr>
                                  </m:sSubPr>
                                  <m:e>
                                    <m:r>
                                      <a:rPr lang="en-US" altLang="ja-JP" sz="2000" b="0" i="1" u="none" strike="noStrike" smtClean="0">
                                        <a:solidFill>
                                          <a:schemeClr val="tx1"/>
                                        </a:solidFill>
                                        <a:effectLst/>
                                        <a:latin typeface="Cambria Math" panose="02040503050406030204" pitchFamily="18" charset="0"/>
                                        <a:ea typeface="Cambria Math" panose="02040503050406030204" pitchFamily="18" charset="0"/>
                                      </a:rPr>
                                      <m:t>𝐹</m:t>
                                    </m:r>
                                  </m:e>
                                  <m:sub>
                                    <m:r>
                                      <a:rPr lang="en-US" altLang="ja-JP" sz="2000" b="0" i="1" u="none" strike="noStrike" smtClean="0">
                                        <a:solidFill>
                                          <a:schemeClr val="tx1"/>
                                        </a:solidFill>
                                        <a:effectLst/>
                                        <a:latin typeface="Cambria Math" panose="02040503050406030204" pitchFamily="18" charset="0"/>
                                        <a:ea typeface="Cambria Math" panose="02040503050406030204" pitchFamily="18" charset="0"/>
                                      </a:rPr>
                                      <m:t>6</m:t>
                                    </m:r>
                                  </m:sub>
                                </m:sSub>
                              </m:oMath>
                            </m:oMathPara>
                          </a14:m>
                          <a:endParaRPr lang="en-US" altLang="ja-JP" sz="20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tcPr>
                    </a:tc>
                    <a:tc>
                      <a:txBody>
                        <a:bodyPr/>
                        <a:lstStyle/>
                        <a:p>
                          <a:pPr algn="r"/>
                          <a:r>
                            <a:rPr lang="en-US" altLang="ja-JP" sz="2000" dirty="0" smtClean="0"/>
                            <a:t>8.8 </a:t>
                          </a:r>
                          <a:r>
                            <a:rPr lang="en-US" altLang="ja-JP" sz="1800" dirty="0" smtClean="0"/>
                            <a:t>/18</a:t>
                          </a:r>
                          <a:endParaRPr lang="ja-JP" altLang="en-US" sz="1800" dirty="0"/>
                        </a:p>
                      </a:txBody>
                      <a:tcPr marL="9525" marR="9525" marT="9525" marB="0" anchor="ctr">
                        <a:lnL>
                          <a:noFill/>
                        </a:lnL>
                        <a:lnR>
                          <a:noFill/>
                        </a:lnR>
                        <a:lnT>
                          <a:noFill/>
                        </a:lnT>
                        <a:lnB>
                          <a:noFill/>
                        </a:lnB>
                      </a:tcPr>
                    </a:tc>
                    <a:tc>
                      <a:txBody>
                        <a:bodyPr/>
                        <a:lstStyle/>
                        <a:p>
                          <a:pPr marL="0" marR="0" lvl="0" indent="0" algn="r" defTabSz="685800" rtl="0" eaLnBrk="1" fontAlgn="ctr"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a:t>48.9%</a:t>
                          </a:r>
                          <a:endParaRPr kumimoji="1" lang="en-US" altLang="ja-JP"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txBody>
                      <a:tcPr marL="9525" marR="9525" marT="9525" marB="0" anchor="ctr">
                        <a:lnL>
                          <a:noFill/>
                        </a:lnL>
                        <a:lnR>
                          <a:noFill/>
                        </a:lnR>
                        <a:lnT>
                          <a:noFill/>
                        </a:lnT>
                        <a:lnB>
                          <a:noFill/>
                        </a:lnB>
                        <a:solidFill>
                          <a:schemeClr val="accent5">
                            <a:lumMod val="20000"/>
                            <a:lumOff val="80000"/>
                          </a:schemeClr>
                        </a:solidFill>
                      </a:tcPr>
                    </a:tc>
                    <a:tc>
                      <a:txBody>
                        <a:bodyPr/>
                        <a:lstStyle/>
                        <a:p>
                          <a:pPr algn="r"/>
                          <a:r>
                            <a:rPr lang="en-US" altLang="ja-JP" sz="2000" b="1" strike="noStrike" dirty="0" smtClean="0">
                              <a:solidFill>
                                <a:srgbClr val="FF0000"/>
                              </a:solidFill>
                            </a:rPr>
                            <a:t>7.633</a:t>
                          </a:r>
                          <a:r>
                            <a:rPr lang="en-US" altLang="ja-JP" sz="1800" b="1" strike="noStrike" dirty="0" smtClean="0">
                              <a:solidFill>
                                <a:srgbClr val="FF0000"/>
                              </a:solidFill>
                            </a:rPr>
                            <a:t> /18</a:t>
                          </a:r>
                          <a:endParaRPr lang="ja-JP" altLang="en-US" sz="1800" b="1" strike="noStrike" dirty="0">
                            <a:solidFill>
                              <a:srgbClr val="FF0000"/>
                            </a:solidFill>
                          </a:endParaRPr>
                        </a:p>
                      </a:txBody>
                      <a:tcPr marL="9525" marR="9525" marT="9525" marB="0" anchor="ctr">
                        <a:lnL>
                          <a:noFill/>
                        </a:lnL>
                        <a:lnR>
                          <a:noFill/>
                        </a:lnR>
                        <a:lnT>
                          <a:noFill/>
                        </a:lnT>
                        <a:lnB>
                          <a:noFill/>
                        </a:lnB>
                      </a:tcPr>
                    </a:tc>
                    <a:tc>
                      <a:txBody>
                        <a:bodyPr/>
                        <a:lstStyle/>
                        <a:p>
                          <a:pPr algn="r" fontAlgn="ctr"/>
                          <a:r>
                            <a:rPr lang="en-US" altLang="ja-JP" sz="2000" b="1" i="0" u="none" strike="noStrike" dirty="0" smtClean="0">
                              <a:solidFill>
                                <a:srgbClr val="FF0000"/>
                              </a:solidFill>
                              <a:effectLst/>
                              <a:latin typeface="Cambria Math" panose="02040503050406030204" pitchFamily="18" charset="0"/>
                              <a:ea typeface="Cambria Math" panose="02040503050406030204" pitchFamily="18" charset="0"/>
                            </a:rPr>
                            <a:t>42.4%</a:t>
                          </a:r>
                          <a:endParaRPr lang="en-US" altLang="ja-JP" sz="2000" b="1" i="0" u="none" strike="noStrike" dirty="0">
                            <a:solidFill>
                              <a:srgbClr val="FF0000"/>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763438010"/>
                      </a:ext>
                    </a:extLst>
                  </a:tr>
                </a:tbl>
              </a:graphicData>
            </a:graphic>
          </p:graphicFrame>
        </mc:Choice>
        <mc:Fallback>
          <p:graphicFrame>
            <p:nvGraphicFramePr>
              <p:cNvPr id="11" name="コンテンツ プレースホルダー 8"/>
              <p:cNvGraphicFramePr>
                <a:graphicFrameLocks/>
              </p:cNvGraphicFramePr>
              <p:nvPr>
                <p:extLst>
                  <p:ext uri="{D42A27DB-BD31-4B8C-83A1-F6EECF244321}">
                    <p14:modId xmlns:p14="http://schemas.microsoft.com/office/powerpoint/2010/main" val="2379980769"/>
                  </p:ext>
                </p:extLst>
              </p:nvPr>
            </p:nvGraphicFramePr>
            <p:xfrm>
              <a:off x="1845050" y="2113775"/>
              <a:ext cx="5474897" cy="1501140"/>
            </p:xfrm>
            <a:graphic>
              <a:graphicData uri="http://schemas.openxmlformats.org/drawingml/2006/table">
                <a:tbl>
                  <a:tblPr/>
                  <a:tblGrid>
                    <a:gridCol w="1158324">
                      <a:extLst>
                        <a:ext uri="{9D8B030D-6E8A-4147-A177-3AD203B41FA5}">
                          <a16:colId xmlns:a16="http://schemas.microsoft.com/office/drawing/2014/main" val="74421802"/>
                        </a:ext>
                      </a:extLst>
                    </a:gridCol>
                    <a:gridCol w="1139709">
                      <a:extLst>
                        <a:ext uri="{9D8B030D-6E8A-4147-A177-3AD203B41FA5}">
                          <a16:colId xmlns:a16="http://schemas.microsoft.com/office/drawing/2014/main" val="3212143807"/>
                        </a:ext>
                      </a:extLst>
                    </a:gridCol>
                    <a:gridCol w="946322">
                      <a:extLst>
                        <a:ext uri="{9D8B030D-6E8A-4147-A177-3AD203B41FA5}">
                          <a16:colId xmlns:a16="http://schemas.microsoft.com/office/drawing/2014/main" val="1734042830"/>
                        </a:ext>
                      </a:extLst>
                    </a:gridCol>
                    <a:gridCol w="1227508">
                      <a:extLst>
                        <a:ext uri="{9D8B030D-6E8A-4147-A177-3AD203B41FA5}">
                          <a16:colId xmlns:a16="http://schemas.microsoft.com/office/drawing/2014/main" val="3580011144"/>
                        </a:ext>
                      </a:extLst>
                    </a:gridCol>
                    <a:gridCol w="1003034">
                      <a:extLst>
                        <a:ext uri="{9D8B030D-6E8A-4147-A177-3AD203B41FA5}">
                          <a16:colId xmlns:a16="http://schemas.microsoft.com/office/drawing/2014/main" val="2696765562"/>
                        </a:ext>
                      </a:extLst>
                    </a:gridCol>
                  </a:tblGrid>
                  <a:tr h="314325">
                    <a:tc>
                      <a:txBody>
                        <a:bodyPr/>
                        <a:lstStyle/>
                        <a:p>
                          <a:pPr algn="r" fontAlgn="ctr"/>
                          <a:endParaRPr lang="en-US" sz="2000" b="0" i="0" u="none" strike="noStrike" dirty="0">
                            <a:solidFill>
                              <a:schemeClr val="bg1"/>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solidFill>
                          <a:schemeClr val="accent5"/>
                        </a:solidFill>
                      </a:tcPr>
                    </a:tc>
                    <a:tc gridSpan="2">
                      <a:txBody>
                        <a:bodyPr/>
                        <a:lstStyle/>
                        <a:p>
                          <a:pPr algn="ctr" fontAlgn="ctr"/>
                          <a:r>
                            <a:rPr lang="en-US" altLang="ja-JP" sz="2000" b="0" i="0" u="none" strike="noStrike" dirty="0" smtClean="0">
                              <a:solidFill>
                                <a:schemeClr val="bg1"/>
                              </a:solidFill>
                              <a:effectLst/>
                              <a:latin typeface="Cambria Math" panose="02040503050406030204" pitchFamily="18" charset="0"/>
                              <a:ea typeface="Cambria Math" panose="02040503050406030204" pitchFamily="18" charset="0"/>
                            </a:rPr>
                            <a:t>BA</a:t>
                          </a:r>
                          <a:endParaRPr lang="en-US" sz="2000" b="0" i="0" u="none" strike="noStrike" dirty="0">
                            <a:solidFill>
                              <a:schemeClr val="bg1"/>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solidFill>
                          <a:schemeClr val="accent5"/>
                        </a:solidFill>
                      </a:tcPr>
                    </a:tc>
                    <a:tc hMerge="1">
                      <a:txBody>
                        <a:bodyPr/>
                        <a:lstStyle/>
                        <a:p>
                          <a:endParaRPr kumimoji="1" lang="ja-JP" altLang="en-US"/>
                        </a:p>
                      </a:txBody>
                      <a:tcPr/>
                    </a:tc>
                    <a:tc gridSpan="2">
                      <a:txBody>
                        <a:bodyPr/>
                        <a:lstStyle/>
                        <a:p>
                          <a:pPr algn="ctr" fontAlgn="ctr"/>
                          <a:r>
                            <a:rPr lang="en-US" sz="2000" b="0" i="0" u="none" strike="noStrike" dirty="0" smtClean="0">
                              <a:solidFill>
                                <a:schemeClr val="bg1"/>
                              </a:solidFill>
                              <a:effectLst/>
                              <a:latin typeface="Cambria Math" panose="02040503050406030204" pitchFamily="18" charset="0"/>
                              <a:ea typeface="Cambria Math" panose="02040503050406030204" pitchFamily="18" charset="0"/>
                            </a:rPr>
                            <a:t>DNRBA</a:t>
                          </a:r>
                          <a:endParaRPr lang="en-US" sz="2000" b="0" i="0" u="none" strike="noStrike" dirty="0">
                            <a:solidFill>
                              <a:schemeClr val="bg1"/>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solidFill>
                          <a:schemeClr val="accent5"/>
                        </a:solidFill>
                      </a:tcPr>
                    </a:tc>
                    <a:tc hMerge="1">
                      <a:txBody>
                        <a:bodyPr/>
                        <a:lstStyle/>
                        <a:p>
                          <a:endParaRPr kumimoji="1" lang="ja-JP" altLang="en-US"/>
                        </a:p>
                      </a:txBody>
                      <a:tcPr/>
                    </a:tc>
                    <a:extLst>
                      <a:ext uri="{0D108BD9-81ED-4DB2-BD59-A6C34878D82A}">
                        <a16:rowId xmlns:a16="http://schemas.microsoft.com/office/drawing/2014/main" val="3318052436"/>
                      </a:ext>
                    </a:extLst>
                  </a:tr>
                  <a:tr h="558165">
                    <a:tc>
                      <a:txBody>
                        <a:bodyPr/>
                        <a:lstStyle/>
                        <a:p>
                          <a:pPr algn="r" fontAlgn="ctr"/>
                          <a:endParaRPr lang="en-US" altLang="ja-JP" sz="20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tcPr>
                    </a:tc>
                    <a:tc>
                      <a:txBody>
                        <a:bodyPr/>
                        <a:lstStyle/>
                        <a:p>
                          <a:pPr algn="r"/>
                          <a:r>
                            <a:rPr lang="en-US" altLang="ja-JP" sz="1800" dirty="0" smtClean="0">
                              <a:latin typeface="Cambria Math" panose="02040503050406030204" pitchFamily="18" charset="0"/>
                              <a:ea typeface="Cambria Math" panose="02040503050406030204" pitchFamily="18" charset="0"/>
                            </a:rPr>
                            <a:t>Optima Found</a:t>
                          </a:r>
                          <a:endParaRPr lang="ja-JP" altLang="en-US" sz="1800" dirty="0">
                            <a:latin typeface="Cambria Math" panose="02040503050406030204" pitchFamily="18" charset="0"/>
                          </a:endParaRPr>
                        </a:p>
                      </a:txBody>
                      <a:tcPr marL="9525" marR="9525" marT="9525" marB="0" anchor="ctr">
                        <a:lnL>
                          <a:noFill/>
                        </a:lnL>
                        <a:lnR>
                          <a:noFill/>
                        </a:lnR>
                        <a:lnT>
                          <a:noFill/>
                        </a:lnT>
                        <a:lnB>
                          <a:noFill/>
                        </a:lnB>
                      </a:tcPr>
                    </a:tc>
                    <a:tc>
                      <a:txBody>
                        <a:bodyPr/>
                        <a:lstStyle/>
                        <a:p>
                          <a:pPr marL="0" marR="0" lvl="0" indent="0" algn="r" defTabSz="685800" rtl="0" eaLnBrk="1" fontAlgn="ctr"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a:t>PR(%)</a:t>
                          </a:r>
                          <a:endParaRPr kumimoji="1" lang="en-US" altLang="ja-JP"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txBody>
                      <a:tcPr marL="9525" marR="9525" marT="9525" marB="0" anchor="ctr">
                        <a:lnL>
                          <a:noFill/>
                        </a:lnL>
                        <a:lnR>
                          <a:noFill/>
                        </a:lnR>
                        <a:lnT>
                          <a:noFill/>
                        </a:lnT>
                        <a:lnB>
                          <a:noFill/>
                        </a:lnB>
                        <a:solidFill>
                          <a:schemeClr val="accent5">
                            <a:lumMod val="20000"/>
                            <a:lumOff val="80000"/>
                          </a:schemeClr>
                        </a:solidFill>
                      </a:tcPr>
                    </a:tc>
                    <a:tc>
                      <a:txBody>
                        <a:bodyPr/>
                        <a:lstStyle/>
                        <a:p>
                          <a:pPr algn="r"/>
                          <a:r>
                            <a:rPr lang="en-US" altLang="ja-JP" sz="1800" dirty="0" smtClean="0">
                              <a:latin typeface="Cambria Math" panose="02040503050406030204" pitchFamily="18" charset="0"/>
                              <a:ea typeface="Cambria Math" panose="02040503050406030204" pitchFamily="18" charset="0"/>
                            </a:rPr>
                            <a:t>Optima Found</a:t>
                          </a:r>
                          <a:endParaRPr lang="ja-JP" altLang="en-US" sz="1800" dirty="0">
                            <a:latin typeface="Cambria Math" panose="02040503050406030204" pitchFamily="18" charset="0"/>
                          </a:endParaRPr>
                        </a:p>
                      </a:txBody>
                      <a:tcPr marL="9525" marR="9525" marT="9525" marB="0" anchor="ctr">
                        <a:lnL>
                          <a:noFill/>
                        </a:lnL>
                        <a:lnR>
                          <a:noFill/>
                        </a:lnR>
                        <a:lnT>
                          <a:noFill/>
                        </a:lnT>
                        <a:lnB>
                          <a:noFill/>
                        </a:lnB>
                      </a:tcPr>
                    </a:tc>
                    <a:tc>
                      <a:txBody>
                        <a:bodyPr/>
                        <a:lstStyle/>
                        <a:p>
                          <a:pPr marL="0" marR="0" lvl="0" indent="0" algn="r" defTabSz="685800" rtl="0" eaLnBrk="1" fontAlgn="ctr"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a:t>PR(%)</a:t>
                          </a:r>
                          <a:endParaRPr kumimoji="1" lang="en-US" altLang="ja-JP"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txBody>
                      <a:tcPr marL="9525" marR="9525" marT="9525" marB="0" anchor="ctr">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661074307"/>
                      </a:ext>
                    </a:extLst>
                  </a:tr>
                  <a:tr h="314325">
                    <a:tc>
                      <a:txBody>
                        <a:bodyPr/>
                        <a:lstStyle/>
                        <a:p>
                          <a:pPr algn="r" fontAlgn="ctr"/>
                          <a:r>
                            <a:rPr lang="en-US" altLang="ja-JP" sz="2000" b="0" i="0" u="none" strike="noStrike" dirty="0" err="1" smtClean="0">
                              <a:solidFill>
                                <a:schemeClr val="tx1"/>
                              </a:solidFill>
                              <a:effectLst/>
                              <a:latin typeface="Cambria Math" panose="02040503050406030204" pitchFamily="18" charset="0"/>
                              <a:ea typeface="Cambria Math" panose="02040503050406030204" pitchFamily="18" charset="0"/>
                            </a:rPr>
                            <a:t>Griewank</a:t>
                          </a:r>
                          <a:endParaRPr lang="en-US" altLang="ja-JP" sz="20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tcPr>
                    </a:tc>
                    <a:tc>
                      <a:txBody>
                        <a:bodyPr/>
                        <a:lstStyle/>
                        <a:p>
                          <a:pPr algn="r"/>
                          <a:r>
                            <a:rPr lang="en-US" altLang="ja-JP" sz="2000" dirty="0" smtClean="0"/>
                            <a:t>4.633</a:t>
                          </a:r>
                          <a:r>
                            <a:rPr lang="en-US" altLang="ja-JP" sz="1800" dirty="0" smtClean="0"/>
                            <a:t> /17</a:t>
                          </a:r>
                          <a:endParaRPr lang="ja-JP" altLang="en-US" sz="1800" dirty="0"/>
                        </a:p>
                      </a:txBody>
                      <a:tcPr marL="9525" marR="9525" marT="9525" marB="0" anchor="ctr">
                        <a:lnL>
                          <a:noFill/>
                        </a:lnL>
                        <a:lnR>
                          <a:noFill/>
                        </a:lnR>
                        <a:lnT>
                          <a:noFill/>
                        </a:lnT>
                        <a:lnB>
                          <a:noFill/>
                        </a:lnB>
                      </a:tcPr>
                    </a:tc>
                    <a:tc>
                      <a:txBody>
                        <a:bodyPr/>
                        <a:lstStyle/>
                        <a:p>
                          <a:pPr marL="0" marR="0" lvl="0" indent="0" algn="r" defTabSz="685800" rtl="0" eaLnBrk="1" fontAlgn="ctr"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a:t>27.3%</a:t>
                          </a:r>
                          <a:endParaRPr kumimoji="1" lang="en-US" altLang="ja-JP"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txBody>
                      <a:tcPr marL="9525" marR="9525" marT="9525" marB="0" anchor="ctr">
                        <a:lnL>
                          <a:noFill/>
                        </a:lnL>
                        <a:lnR>
                          <a:noFill/>
                        </a:lnR>
                        <a:lnT>
                          <a:noFill/>
                        </a:lnT>
                        <a:lnB>
                          <a:noFill/>
                        </a:lnB>
                        <a:solidFill>
                          <a:schemeClr val="accent5">
                            <a:lumMod val="20000"/>
                            <a:lumOff val="80000"/>
                          </a:schemeClr>
                        </a:solidFill>
                      </a:tcPr>
                    </a:tc>
                    <a:tc>
                      <a:txBody>
                        <a:bodyPr/>
                        <a:lstStyle/>
                        <a:p>
                          <a:pPr algn="r"/>
                          <a:r>
                            <a:rPr lang="en-US" altLang="ja-JP" sz="2000" b="1" strike="noStrike" dirty="0" smtClean="0">
                              <a:solidFill>
                                <a:schemeClr val="accent6"/>
                              </a:solidFill>
                            </a:rPr>
                            <a:t>15.93</a:t>
                          </a:r>
                          <a:r>
                            <a:rPr lang="en-US" altLang="ja-JP" sz="1800" b="1" strike="noStrike" dirty="0" smtClean="0">
                              <a:solidFill>
                                <a:schemeClr val="accent6"/>
                              </a:solidFill>
                            </a:rPr>
                            <a:t> /17</a:t>
                          </a:r>
                          <a:endParaRPr lang="ja-JP" altLang="en-US" sz="1800" b="1" strike="noStrike" dirty="0">
                            <a:solidFill>
                              <a:schemeClr val="accent6"/>
                            </a:solidFill>
                          </a:endParaRPr>
                        </a:p>
                      </a:txBody>
                      <a:tcPr marL="9525" marR="9525" marT="9525" marB="0" anchor="ctr">
                        <a:lnL>
                          <a:noFill/>
                        </a:lnL>
                        <a:lnR>
                          <a:noFill/>
                        </a:lnR>
                        <a:lnT>
                          <a:noFill/>
                        </a:lnT>
                        <a:lnB>
                          <a:noFill/>
                        </a:lnB>
                      </a:tcPr>
                    </a:tc>
                    <a:tc>
                      <a:txBody>
                        <a:bodyPr/>
                        <a:lstStyle/>
                        <a:p>
                          <a:pPr algn="r" fontAlgn="ctr"/>
                          <a:r>
                            <a:rPr lang="en-US" altLang="ja-JP" sz="2000" b="1" i="0" u="none" strike="noStrike" dirty="0" smtClean="0">
                              <a:solidFill>
                                <a:schemeClr val="accent6"/>
                              </a:solidFill>
                              <a:effectLst/>
                              <a:latin typeface="Cambria Math" panose="02040503050406030204" pitchFamily="18" charset="0"/>
                              <a:ea typeface="Cambria Math" panose="02040503050406030204" pitchFamily="18" charset="0"/>
                            </a:rPr>
                            <a:t>93.7%</a:t>
                          </a:r>
                          <a:endParaRPr lang="en-US" altLang="ja-JP" sz="2000" b="1" i="0" u="none" strike="noStrike" dirty="0">
                            <a:solidFill>
                              <a:schemeClr val="accent6"/>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716561326"/>
                      </a:ext>
                    </a:extLst>
                  </a:tr>
                  <a:tr h="314325">
                    <a:tc>
                      <a:txBody>
                        <a:bodyPr/>
                        <a:lstStyle/>
                        <a:p>
                          <a:endParaRPr lang="ja-JP"/>
                        </a:p>
                      </a:txBody>
                      <a:tcPr marL="9525" marR="9525" marT="9525" marB="0" anchor="ctr">
                        <a:lnL>
                          <a:noFill/>
                        </a:lnL>
                        <a:lnR>
                          <a:noFill/>
                        </a:lnR>
                        <a:lnT>
                          <a:noFill/>
                        </a:lnT>
                        <a:lnB>
                          <a:noFill/>
                        </a:lnB>
                        <a:blipFill>
                          <a:blip r:embed="rId2"/>
                          <a:stretch>
                            <a:fillRect t="-398077" r="-373158" b="-50000"/>
                          </a:stretch>
                        </a:blipFill>
                      </a:tcPr>
                    </a:tc>
                    <a:tc>
                      <a:txBody>
                        <a:bodyPr/>
                        <a:lstStyle/>
                        <a:p>
                          <a:pPr algn="r"/>
                          <a:r>
                            <a:rPr lang="en-US" altLang="ja-JP" sz="2000" dirty="0" smtClean="0"/>
                            <a:t>8.8 </a:t>
                          </a:r>
                          <a:r>
                            <a:rPr lang="en-US" altLang="ja-JP" sz="1800" dirty="0" smtClean="0"/>
                            <a:t>/18</a:t>
                          </a:r>
                          <a:endParaRPr lang="ja-JP" altLang="en-US" sz="1800" dirty="0"/>
                        </a:p>
                      </a:txBody>
                      <a:tcPr marL="9525" marR="9525" marT="9525" marB="0" anchor="ctr">
                        <a:lnL>
                          <a:noFill/>
                        </a:lnL>
                        <a:lnR>
                          <a:noFill/>
                        </a:lnR>
                        <a:lnT>
                          <a:noFill/>
                        </a:lnT>
                        <a:lnB>
                          <a:noFill/>
                        </a:lnB>
                      </a:tcPr>
                    </a:tc>
                    <a:tc>
                      <a:txBody>
                        <a:bodyPr/>
                        <a:lstStyle/>
                        <a:p>
                          <a:pPr marL="0" marR="0" lvl="0" indent="0" algn="r" defTabSz="685800" rtl="0" eaLnBrk="1" fontAlgn="ctr"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a:t>48.9%</a:t>
                          </a:r>
                          <a:endParaRPr kumimoji="1" lang="en-US" altLang="ja-JP"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txBody>
                      <a:tcPr marL="9525" marR="9525" marT="9525" marB="0" anchor="ctr">
                        <a:lnL>
                          <a:noFill/>
                        </a:lnL>
                        <a:lnR>
                          <a:noFill/>
                        </a:lnR>
                        <a:lnT>
                          <a:noFill/>
                        </a:lnT>
                        <a:lnB>
                          <a:noFill/>
                        </a:lnB>
                        <a:solidFill>
                          <a:schemeClr val="accent5">
                            <a:lumMod val="20000"/>
                            <a:lumOff val="80000"/>
                          </a:schemeClr>
                        </a:solidFill>
                      </a:tcPr>
                    </a:tc>
                    <a:tc>
                      <a:txBody>
                        <a:bodyPr/>
                        <a:lstStyle/>
                        <a:p>
                          <a:pPr algn="r"/>
                          <a:r>
                            <a:rPr lang="en-US" altLang="ja-JP" sz="2000" b="1" strike="noStrike" dirty="0" smtClean="0">
                              <a:solidFill>
                                <a:srgbClr val="FF0000"/>
                              </a:solidFill>
                            </a:rPr>
                            <a:t>7.633</a:t>
                          </a:r>
                          <a:r>
                            <a:rPr lang="en-US" altLang="ja-JP" sz="1800" b="1" strike="noStrike" dirty="0" smtClean="0">
                              <a:solidFill>
                                <a:srgbClr val="FF0000"/>
                              </a:solidFill>
                            </a:rPr>
                            <a:t> /18</a:t>
                          </a:r>
                          <a:endParaRPr lang="ja-JP" altLang="en-US" sz="1800" b="1" strike="noStrike" dirty="0">
                            <a:solidFill>
                              <a:srgbClr val="FF0000"/>
                            </a:solidFill>
                          </a:endParaRPr>
                        </a:p>
                      </a:txBody>
                      <a:tcPr marL="9525" marR="9525" marT="9525" marB="0" anchor="ctr">
                        <a:lnL>
                          <a:noFill/>
                        </a:lnL>
                        <a:lnR>
                          <a:noFill/>
                        </a:lnR>
                        <a:lnT>
                          <a:noFill/>
                        </a:lnT>
                        <a:lnB>
                          <a:noFill/>
                        </a:lnB>
                      </a:tcPr>
                    </a:tc>
                    <a:tc>
                      <a:txBody>
                        <a:bodyPr/>
                        <a:lstStyle/>
                        <a:p>
                          <a:pPr algn="r" fontAlgn="ctr"/>
                          <a:r>
                            <a:rPr lang="en-US" altLang="ja-JP" sz="2000" b="1" i="0" u="none" strike="noStrike" dirty="0" smtClean="0">
                              <a:solidFill>
                                <a:srgbClr val="FF0000"/>
                              </a:solidFill>
                              <a:effectLst/>
                              <a:latin typeface="Cambria Math" panose="02040503050406030204" pitchFamily="18" charset="0"/>
                              <a:ea typeface="Cambria Math" panose="02040503050406030204" pitchFamily="18" charset="0"/>
                            </a:rPr>
                            <a:t>42.4%</a:t>
                          </a:r>
                          <a:endParaRPr lang="en-US" altLang="ja-JP" sz="2000" b="1" i="0" u="none" strike="noStrike" dirty="0">
                            <a:solidFill>
                              <a:srgbClr val="FF0000"/>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763438010"/>
                      </a:ext>
                    </a:extLst>
                  </a:tr>
                </a:tbl>
              </a:graphicData>
            </a:graphic>
          </p:graphicFrame>
        </mc:Fallback>
      </mc:AlternateContent>
      <mc:AlternateContent xmlns:mc="http://schemas.openxmlformats.org/markup-compatibility/2006">
        <mc:Choice xmlns:a14="http://schemas.microsoft.com/office/drawing/2010/main" Requires="a14">
          <p:sp>
            <p:nvSpPr>
              <p:cNvPr id="14" name="テキスト ボックス 13"/>
              <p:cNvSpPr txBox="1"/>
              <p:nvPr/>
            </p:nvSpPr>
            <p:spPr>
              <a:xfrm>
                <a:off x="2961249" y="1672573"/>
                <a:ext cx="2039816" cy="40011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kumimoji="1" lang="ja-JP" altLang="en-US" sz="2000" i="1" smtClean="0">
                          <a:latin typeface="Cambria Math" panose="02040503050406030204" pitchFamily="18" charset="0"/>
                        </a:rPr>
                        <m:t>𝜀</m:t>
                      </m:r>
                      <m:r>
                        <a:rPr kumimoji="1" lang="en-US" altLang="ja-JP" sz="2000" b="0" i="1" smtClean="0">
                          <a:latin typeface="Cambria Math" panose="02040503050406030204" pitchFamily="18" charset="0"/>
                        </a:rPr>
                        <m:t>=1.0</m:t>
                      </m:r>
                      <m:r>
                        <a:rPr kumimoji="1" lang="en-US" altLang="ja-JP" sz="2000" b="0" i="1" smtClean="0">
                          <a:latin typeface="Cambria Math" panose="02040503050406030204" pitchFamily="18" charset="0"/>
                        </a:rPr>
                        <m:t>𝐸</m:t>
                      </m:r>
                      <m:r>
                        <a:rPr kumimoji="1" lang="en-US" altLang="ja-JP" sz="2000" b="0" i="1" smtClean="0">
                          <a:latin typeface="Cambria Math" panose="02040503050406030204" pitchFamily="18" charset="0"/>
                        </a:rPr>
                        <m:t>−1</m:t>
                      </m:r>
                    </m:oMath>
                  </m:oMathPara>
                </a14:m>
                <a:endParaRPr kumimoji="1" lang="ja-JP" altLang="en-US" sz="2000" dirty="0"/>
              </a:p>
            </p:txBody>
          </p:sp>
        </mc:Choice>
        <mc:Fallback>
          <p:sp>
            <p:nvSpPr>
              <p:cNvPr id="14" name="テキスト ボックス 13"/>
              <p:cNvSpPr txBox="1">
                <a:spLocks noRot="1" noChangeAspect="1" noMove="1" noResize="1" noEditPoints="1" noAdjustHandles="1" noChangeArrowheads="1" noChangeShapeType="1" noTextEdit="1"/>
              </p:cNvSpPr>
              <p:nvPr/>
            </p:nvSpPr>
            <p:spPr>
              <a:xfrm>
                <a:off x="2961249" y="1672573"/>
                <a:ext cx="2039816"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graphicFrame>
            <p:nvGraphicFramePr>
              <p:cNvPr id="18" name="コンテンツ プレースホルダー 8"/>
              <p:cNvGraphicFramePr>
                <a:graphicFrameLocks/>
              </p:cNvGraphicFramePr>
              <p:nvPr>
                <p:extLst>
                  <p:ext uri="{D42A27DB-BD31-4B8C-83A1-F6EECF244321}">
                    <p14:modId xmlns:p14="http://schemas.microsoft.com/office/powerpoint/2010/main" val="3243169136"/>
                  </p:ext>
                </p:extLst>
              </p:nvPr>
            </p:nvGraphicFramePr>
            <p:xfrm>
              <a:off x="1845048" y="4215080"/>
              <a:ext cx="5474898" cy="1501140"/>
            </p:xfrm>
            <a:graphic>
              <a:graphicData uri="http://schemas.openxmlformats.org/drawingml/2006/table">
                <a:tbl>
                  <a:tblPr/>
                  <a:tblGrid>
                    <a:gridCol w="1119251">
                      <a:extLst>
                        <a:ext uri="{9D8B030D-6E8A-4147-A177-3AD203B41FA5}">
                          <a16:colId xmlns:a16="http://schemas.microsoft.com/office/drawing/2014/main" val="74421802"/>
                        </a:ext>
                      </a:extLst>
                    </a:gridCol>
                    <a:gridCol w="1149036">
                      <a:extLst>
                        <a:ext uri="{9D8B030D-6E8A-4147-A177-3AD203B41FA5}">
                          <a16:colId xmlns:a16="http://schemas.microsoft.com/office/drawing/2014/main" val="3212143807"/>
                        </a:ext>
                      </a:extLst>
                    </a:gridCol>
                    <a:gridCol w="1029678">
                      <a:extLst>
                        <a:ext uri="{9D8B030D-6E8A-4147-A177-3AD203B41FA5}">
                          <a16:colId xmlns:a16="http://schemas.microsoft.com/office/drawing/2014/main" val="498681502"/>
                        </a:ext>
                      </a:extLst>
                    </a:gridCol>
                    <a:gridCol w="1305803">
                      <a:extLst>
                        <a:ext uri="{9D8B030D-6E8A-4147-A177-3AD203B41FA5}">
                          <a16:colId xmlns:a16="http://schemas.microsoft.com/office/drawing/2014/main" val="3580011144"/>
                        </a:ext>
                      </a:extLst>
                    </a:gridCol>
                    <a:gridCol w="871130">
                      <a:extLst>
                        <a:ext uri="{9D8B030D-6E8A-4147-A177-3AD203B41FA5}">
                          <a16:colId xmlns:a16="http://schemas.microsoft.com/office/drawing/2014/main" val="18214062"/>
                        </a:ext>
                      </a:extLst>
                    </a:gridCol>
                  </a:tblGrid>
                  <a:tr h="303194">
                    <a:tc>
                      <a:txBody>
                        <a:bodyPr/>
                        <a:lstStyle/>
                        <a:p>
                          <a:pPr algn="r" fontAlgn="ctr"/>
                          <a:endParaRPr lang="en-US" sz="2000" b="0" i="0" u="none" strike="noStrike" dirty="0">
                            <a:solidFill>
                              <a:schemeClr val="bg1"/>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solidFill>
                          <a:schemeClr val="accent5"/>
                        </a:solidFill>
                      </a:tcPr>
                    </a:tc>
                    <a:tc gridSpan="2">
                      <a:txBody>
                        <a:bodyPr/>
                        <a:lstStyle/>
                        <a:p>
                          <a:pPr algn="ctr" fontAlgn="ctr"/>
                          <a:r>
                            <a:rPr lang="en-US" altLang="ja-JP" sz="2000" b="0" i="0" u="none" strike="noStrike" dirty="0" smtClean="0">
                              <a:solidFill>
                                <a:schemeClr val="bg1"/>
                              </a:solidFill>
                              <a:effectLst/>
                              <a:latin typeface="Cambria Math" panose="02040503050406030204" pitchFamily="18" charset="0"/>
                              <a:ea typeface="Cambria Math" panose="02040503050406030204" pitchFamily="18" charset="0"/>
                            </a:rPr>
                            <a:t>BA</a:t>
                          </a:r>
                          <a:endParaRPr lang="en-US" sz="2000" b="0" i="0" u="none" strike="noStrike" dirty="0">
                            <a:solidFill>
                              <a:schemeClr val="bg1"/>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solidFill>
                          <a:schemeClr val="accent5"/>
                        </a:solidFill>
                      </a:tcPr>
                    </a:tc>
                    <a:tc hMerge="1">
                      <a:txBody>
                        <a:bodyPr/>
                        <a:lstStyle/>
                        <a:p>
                          <a:endParaRPr kumimoji="1" lang="ja-JP" altLang="en-US"/>
                        </a:p>
                      </a:txBody>
                      <a:tcPr/>
                    </a:tc>
                    <a:tc gridSpan="2">
                      <a:txBody>
                        <a:bodyPr/>
                        <a:lstStyle/>
                        <a:p>
                          <a:pPr algn="ctr" fontAlgn="ctr"/>
                          <a:r>
                            <a:rPr lang="en-US" sz="2000" b="0" i="0" u="none" strike="noStrike" dirty="0" smtClean="0">
                              <a:solidFill>
                                <a:schemeClr val="bg1"/>
                              </a:solidFill>
                              <a:effectLst/>
                              <a:latin typeface="Cambria Math" panose="02040503050406030204" pitchFamily="18" charset="0"/>
                              <a:ea typeface="Cambria Math" panose="02040503050406030204" pitchFamily="18" charset="0"/>
                            </a:rPr>
                            <a:t>DNRBA</a:t>
                          </a:r>
                          <a:endParaRPr lang="en-US" sz="2000" b="0" i="0" u="none" strike="noStrike" dirty="0">
                            <a:solidFill>
                              <a:schemeClr val="bg1"/>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solidFill>
                          <a:schemeClr val="accent5"/>
                        </a:solidFill>
                      </a:tcPr>
                    </a:tc>
                    <a:tc hMerge="1">
                      <a:txBody>
                        <a:bodyPr/>
                        <a:lstStyle/>
                        <a:p>
                          <a:endParaRPr kumimoji="1" lang="ja-JP" altLang="en-US"/>
                        </a:p>
                      </a:txBody>
                      <a:tcPr/>
                    </a:tc>
                    <a:extLst>
                      <a:ext uri="{0D108BD9-81ED-4DB2-BD59-A6C34878D82A}">
                        <a16:rowId xmlns:a16="http://schemas.microsoft.com/office/drawing/2014/main" val="3318052436"/>
                      </a:ext>
                    </a:extLst>
                  </a:tr>
                  <a:tr h="303194">
                    <a:tc>
                      <a:txBody>
                        <a:bodyPr/>
                        <a:lstStyle/>
                        <a:p>
                          <a:pPr algn="r" fontAlgn="ctr"/>
                          <a:endParaRPr lang="en-US" altLang="ja-JP" sz="20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tcPr>
                    </a:tc>
                    <a:tc>
                      <a:txBody>
                        <a:bodyPr/>
                        <a:lstStyle/>
                        <a:p>
                          <a:pPr algn="r"/>
                          <a:r>
                            <a:rPr lang="en-US" altLang="ja-JP" sz="1800" dirty="0" smtClean="0">
                              <a:latin typeface="Cambria Math" panose="02040503050406030204" pitchFamily="18" charset="0"/>
                              <a:ea typeface="Cambria Math" panose="02040503050406030204" pitchFamily="18" charset="0"/>
                            </a:rPr>
                            <a:t>Optima</a:t>
                          </a:r>
                          <a:r>
                            <a:rPr lang="en-US" altLang="ja-JP" sz="1800" baseline="0" dirty="0" smtClean="0">
                              <a:latin typeface="Cambria Math" panose="02040503050406030204" pitchFamily="18" charset="0"/>
                              <a:ea typeface="Cambria Math" panose="02040503050406030204" pitchFamily="18" charset="0"/>
                            </a:rPr>
                            <a:t> Found</a:t>
                          </a:r>
                          <a:endParaRPr lang="ja-JP" altLang="en-US" sz="1800" dirty="0">
                            <a:latin typeface="Cambria Math" panose="02040503050406030204" pitchFamily="18" charset="0"/>
                          </a:endParaRPr>
                        </a:p>
                      </a:txBody>
                      <a:tcPr marL="9525" marR="9525" marT="9525" marB="0" anchor="ctr">
                        <a:lnL>
                          <a:noFill/>
                        </a:lnL>
                        <a:lnR>
                          <a:noFill/>
                        </a:lnR>
                        <a:lnT>
                          <a:noFill/>
                        </a:lnT>
                        <a:lnB>
                          <a:noFill/>
                        </a:lnB>
                      </a:tcPr>
                    </a:tc>
                    <a:tc>
                      <a:txBody>
                        <a:bodyPr/>
                        <a:lstStyle/>
                        <a:p>
                          <a:pPr marL="0" marR="0" lvl="0" indent="0" algn="r" defTabSz="685800" rtl="0" eaLnBrk="1" fontAlgn="ctr"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a:t>PR(%)</a:t>
                          </a:r>
                        </a:p>
                      </a:txBody>
                      <a:tcPr marL="9525" marR="9525" marT="9525" marB="0" anchor="ctr">
                        <a:lnL>
                          <a:noFill/>
                        </a:lnL>
                        <a:lnR>
                          <a:noFill/>
                        </a:lnR>
                        <a:lnT>
                          <a:noFill/>
                        </a:lnT>
                        <a:lnB>
                          <a:noFill/>
                        </a:lnB>
                        <a:solidFill>
                          <a:schemeClr val="accent5">
                            <a:lumMod val="20000"/>
                            <a:lumOff val="80000"/>
                          </a:schemeClr>
                        </a:solidFill>
                      </a:tcPr>
                    </a:tc>
                    <a:tc>
                      <a:txBody>
                        <a:bodyPr/>
                        <a:lstStyle/>
                        <a:p>
                          <a:pPr algn="r"/>
                          <a:r>
                            <a:rPr lang="en-US" altLang="ja-JP" sz="1800" dirty="0" smtClean="0">
                              <a:latin typeface="Cambria Math" panose="02040503050406030204" pitchFamily="18" charset="0"/>
                              <a:ea typeface="Cambria Math" panose="02040503050406030204" pitchFamily="18" charset="0"/>
                            </a:rPr>
                            <a:t>Optima Found</a:t>
                          </a:r>
                          <a:endParaRPr lang="ja-JP" altLang="en-US" sz="1800" dirty="0">
                            <a:latin typeface="Cambria Math" panose="02040503050406030204" pitchFamily="18" charset="0"/>
                          </a:endParaRPr>
                        </a:p>
                      </a:txBody>
                      <a:tcPr marL="9525" marR="9525" marT="9525" marB="0" anchor="ctr">
                        <a:lnL>
                          <a:noFill/>
                        </a:lnL>
                        <a:lnR>
                          <a:noFill/>
                        </a:lnR>
                        <a:lnT>
                          <a:noFill/>
                        </a:lnT>
                        <a:lnB>
                          <a:noFill/>
                        </a:lnB>
                      </a:tcPr>
                    </a:tc>
                    <a:tc>
                      <a:txBody>
                        <a:bodyPr/>
                        <a:lstStyle/>
                        <a:p>
                          <a:pPr marL="0" marR="0" lvl="0" indent="0" algn="r" defTabSz="685800" rtl="0" eaLnBrk="1" fontAlgn="ctr"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a:t>PR(%)</a:t>
                          </a:r>
                          <a:endParaRPr kumimoji="1" lang="en-US" altLang="ja-JP"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txBody>
                      <a:tcPr marL="9525" marR="9525" marT="9525" marB="0" anchor="ctr">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528219436"/>
                      </a:ext>
                    </a:extLst>
                  </a:tr>
                  <a:tr h="303194">
                    <a:tc>
                      <a:txBody>
                        <a:bodyPr/>
                        <a:lstStyle/>
                        <a:p>
                          <a:pPr algn="r" fontAlgn="ctr"/>
                          <a:r>
                            <a:rPr lang="en-US" altLang="ja-JP" sz="2000" b="0" i="0" u="none" strike="noStrike" dirty="0" err="1" smtClean="0">
                              <a:solidFill>
                                <a:schemeClr val="tx1"/>
                              </a:solidFill>
                              <a:effectLst/>
                              <a:latin typeface="Cambria Math" panose="02040503050406030204" pitchFamily="18" charset="0"/>
                              <a:ea typeface="Cambria Math" panose="02040503050406030204" pitchFamily="18" charset="0"/>
                            </a:rPr>
                            <a:t>Griewank</a:t>
                          </a:r>
                          <a:endParaRPr lang="en-US" altLang="ja-JP" sz="20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tcPr>
                    </a:tc>
                    <a:tc>
                      <a:txBody>
                        <a:bodyPr/>
                        <a:lstStyle/>
                        <a:p>
                          <a:pPr algn="r"/>
                          <a:r>
                            <a:rPr lang="en-US" altLang="ja-JP" sz="2000" dirty="0" smtClean="0"/>
                            <a:t>4.63</a:t>
                          </a:r>
                          <a:r>
                            <a:rPr lang="en-US" altLang="ja-JP" sz="1800" dirty="0" smtClean="0"/>
                            <a:t> /17</a:t>
                          </a:r>
                          <a:endParaRPr lang="ja-JP" altLang="en-US" sz="1800" dirty="0"/>
                        </a:p>
                      </a:txBody>
                      <a:tcPr marL="9525" marR="9525" marT="9525" marB="0" anchor="ctr">
                        <a:lnL>
                          <a:noFill/>
                        </a:lnL>
                        <a:lnR>
                          <a:noFill/>
                        </a:lnR>
                        <a:lnT>
                          <a:noFill/>
                        </a:lnT>
                        <a:lnB>
                          <a:noFill/>
                        </a:lnB>
                      </a:tcPr>
                    </a:tc>
                    <a:tc>
                      <a:txBody>
                        <a:bodyPr/>
                        <a:lstStyle/>
                        <a:p>
                          <a:pPr marL="0" marR="0" lvl="0" indent="0" algn="r" defTabSz="685800" rtl="0" eaLnBrk="1" fontAlgn="ctr"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a:t>27.3%</a:t>
                          </a:r>
                          <a:endParaRPr kumimoji="1" lang="en-US" altLang="ja-JP"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txBody>
                      <a:tcPr marL="9525" marR="9525" marT="9525" marB="0" anchor="ctr">
                        <a:lnL>
                          <a:noFill/>
                        </a:lnL>
                        <a:lnR>
                          <a:noFill/>
                        </a:lnR>
                        <a:lnT>
                          <a:noFill/>
                        </a:lnT>
                        <a:lnB>
                          <a:noFill/>
                        </a:lnB>
                        <a:solidFill>
                          <a:schemeClr val="accent5">
                            <a:lumMod val="20000"/>
                            <a:lumOff val="80000"/>
                          </a:schemeClr>
                        </a:solidFill>
                      </a:tcPr>
                    </a:tc>
                    <a:tc>
                      <a:txBody>
                        <a:bodyPr/>
                        <a:lstStyle/>
                        <a:p>
                          <a:pPr algn="r"/>
                          <a:r>
                            <a:rPr lang="en-US" altLang="ja-JP" sz="2000" b="1" strike="noStrike" dirty="0" smtClean="0">
                              <a:solidFill>
                                <a:schemeClr val="accent6"/>
                              </a:solidFill>
                            </a:rPr>
                            <a:t>15.93</a:t>
                          </a:r>
                          <a:r>
                            <a:rPr lang="en-US" altLang="ja-JP" sz="1800" b="1" strike="noStrike" dirty="0" smtClean="0">
                              <a:solidFill>
                                <a:schemeClr val="accent6"/>
                              </a:solidFill>
                            </a:rPr>
                            <a:t> /17</a:t>
                          </a:r>
                          <a:endParaRPr lang="ja-JP" altLang="en-US" sz="1800" b="1" strike="noStrike" dirty="0">
                            <a:solidFill>
                              <a:schemeClr val="accent6"/>
                            </a:solidFill>
                          </a:endParaRPr>
                        </a:p>
                      </a:txBody>
                      <a:tcPr marL="9525" marR="9525" marT="9525" marB="0" anchor="ctr">
                        <a:lnL>
                          <a:noFill/>
                        </a:lnL>
                        <a:lnR>
                          <a:noFill/>
                        </a:lnR>
                        <a:lnT>
                          <a:noFill/>
                        </a:lnT>
                        <a:lnB>
                          <a:noFill/>
                        </a:lnB>
                      </a:tcPr>
                    </a:tc>
                    <a:tc>
                      <a:txBody>
                        <a:bodyPr/>
                        <a:lstStyle/>
                        <a:p>
                          <a:pPr algn="r" fontAlgn="ctr"/>
                          <a:r>
                            <a:rPr lang="en-US" altLang="ja-JP" sz="2000" b="1" i="0" u="none" strike="noStrike" dirty="0" smtClean="0">
                              <a:solidFill>
                                <a:schemeClr val="accent6"/>
                              </a:solidFill>
                              <a:effectLst/>
                              <a:latin typeface="Cambria Math" panose="02040503050406030204" pitchFamily="18" charset="0"/>
                              <a:ea typeface="Cambria Math" panose="02040503050406030204" pitchFamily="18" charset="0"/>
                            </a:rPr>
                            <a:t>93.7%</a:t>
                          </a:r>
                          <a:endParaRPr lang="en-US" altLang="ja-JP" sz="2000" b="1" i="0" u="none" strike="noStrike" dirty="0">
                            <a:solidFill>
                              <a:schemeClr val="accent6"/>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716561326"/>
                      </a:ext>
                    </a:extLst>
                  </a:tr>
                  <a:tr h="303194">
                    <a:tc>
                      <a:txBody>
                        <a:bodyPr/>
                        <a:lstStyle/>
                        <a:p>
                          <a:pPr algn="r" fontAlgn="ctr"/>
                          <a14:m>
                            <m:oMathPara xmlns:m="http://schemas.openxmlformats.org/officeDocument/2006/math">
                              <m:oMathParaPr>
                                <m:jc m:val="centerGroup"/>
                              </m:oMathParaPr>
                              <m:oMath xmlns:m="http://schemas.openxmlformats.org/officeDocument/2006/math">
                                <m:sSub>
                                  <m:sSubPr>
                                    <m:ctrlPr>
                                      <a:rPr lang="en-US" altLang="ja-JP" sz="2000" b="0" i="1" u="none" strike="noStrike" smtClean="0">
                                        <a:solidFill>
                                          <a:schemeClr val="tx1"/>
                                        </a:solidFill>
                                        <a:effectLst/>
                                        <a:latin typeface="Cambria Math" panose="02040503050406030204" pitchFamily="18" charset="0"/>
                                        <a:ea typeface="Cambria Math" panose="02040503050406030204" pitchFamily="18" charset="0"/>
                                      </a:rPr>
                                    </m:ctrlPr>
                                  </m:sSubPr>
                                  <m:e>
                                    <m:r>
                                      <a:rPr lang="en-US" altLang="ja-JP" sz="2000" b="0" i="1" u="none" strike="noStrike" smtClean="0">
                                        <a:solidFill>
                                          <a:schemeClr val="tx1"/>
                                        </a:solidFill>
                                        <a:effectLst/>
                                        <a:latin typeface="Cambria Math" panose="02040503050406030204" pitchFamily="18" charset="0"/>
                                        <a:ea typeface="Cambria Math" panose="02040503050406030204" pitchFamily="18" charset="0"/>
                                      </a:rPr>
                                      <m:t>𝐹</m:t>
                                    </m:r>
                                  </m:e>
                                  <m:sub>
                                    <m:r>
                                      <a:rPr lang="en-US" altLang="ja-JP" sz="2000" b="0" i="1" u="none" strike="noStrike" smtClean="0">
                                        <a:solidFill>
                                          <a:schemeClr val="tx1"/>
                                        </a:solidFill>
                                        <a:effectLst/>
                                        <a:latin typeface="Cambria Math" panose="02040503050406030204" pitchFamily="18" charset="0"/>
                                        <a:ea typeface="Cambria Math" panose="02040503050406030204" pitchFamily="18" charset="0"/>
                                      </a:rPr>
                                      <m:t>6</m:t>
                                    </m:r>
                                  </m:sub>
                                </m:sSub>
                              </m:oMath>
                            </m:oMathPara>
                          </a14:m>
                          <a:endParaRPr lang="en-US" altLang="ja-JP" sz="20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tcPr>
                    </a:tc>
                    <a:tc>
                      <a:txBody>
                        <a:bodyPr/>
                        <a:lstStyle/>
                        <a:p>
                          <a:pPr algn="r"/>
                          <a:r>
                            <a:rPr lang="en-US" altLang="ja-JP" sz="2000" dirty="0" smtClean="0"/>
                            <a:t>1</a:t>
                          </a:r>
                          <a:r>
                            <a:rPr lang="en-US" altLang="ja-JP" sz="1800" dirty="0" smtClean="0"/>
                            <a:t> /18</a:t>
                          </a:r>
                          <a:endParaRPr lang="ja-JP" altLang="en-US" sz="1800" dirty="0"/>
                        </a:p>
                      </a:txBody>
                      <a:tcPr marL="9525" marR="9525" marT="9525" marB="0" anchor="ctr">
                        <a:lnL>
                          <a:noFill/>
                        </a:lnL>
                        <a:lnR>
                          <a:noFill/>
                        </a:lnR>
                        <a:lnT>
                          <a:noFill/>
                        </a:lnT>
                        <a:lnB>
                          <a:noFill/>
                        </a:lnB>
                      </a:tcPr>
                    </a:tc>
                    <a:tc>
                      <a:txBody>
                        <a:bodyPr/>
                        <a:lstStyle/>
                        <a:p>
                          <a:pPr marL="0" marR="0" lvl="0" indent="0" algn="r" defTabSz="685800" rtl="0" eaLnBrk="1" fontAlgn="ctr"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a:t>5.56%</a:t>
                          </a:r>
                          <a:endParaRPr kumimoji="1" lang="en-US" altLang="ja-JP"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txBody>
                      <a:tcPr marL="9525" marR="9525" marT="9525" marB="0" anchor="ctr">
                        <a:lnL>
                          <a:noFill/>
                        </a:lnL>
                        <a:lnR>
                          <a:noFill/>
                        </a:lnR>
                        <a:lnT>
                          <a:noFill/>
                        </a:lnT>
                        <a:lnB>
                          <a:noFill/>
                        </a:lnB>
                        <a:solidFill>
                          <a:schemeClr val="accent5">
                            <a:lumMod val="20000"/>
                            <a:lumOff val="80000"/>
                          </a:schemeClr>
                        </a:solidFill>
                      </a:tcPr>
                    </a:tc>
                    <a:tc>
                      <a:txBody>
                        <a:bodyPr/>
                        <a:lstStyle/>
                        <a:p>
                          <a:pPr algn="r"/>
                          <a:r>
                            <a:rPr lang="en-US" altLang="ja-JP" sz="2000" b="1" strike="noStrike" dirty="0" smtClean="0">
                              <a:solidFill>
                                <a:srgbClr val="FF0000"/>
                              </a:solidFill>
                            </a:rPr>
                            <a:t>0.767</a:t>
                          </a:r>
                          <a:r>
                            <a:rPr lang="en-US" altLang="ja-JP" sz="1800" b="1" strike="noStrike" dirty="0" smtClean="0">
                              <a:solidFill>
                                <a:srgbClr val="FF0000"/>
                              </a:solidFill>
                            </a:rPr>
                            <a:t> /18</a:t>
                          </a:r>
                          <a:endParaRPr lang="ja-JP" altLang="en-US" sz="1800" b="1" strike="noStrike" dirty="0">
                            <a:solidFill>
                              <a:srgbClr val="FF0000"/>
                            </a:solidFill>
                          </a:endParaRPr>
                        </a:p>
                      </a:txBody>
                      <a:tcPr marL="9525" marR="9525" marT="9525" marB="0" anchor="ctr">
                        <a:lnL>
                          <a:noFill/>
                        </a:lnL>
                        <a:lnR>
                          <a:noFill/>
                        </a:lnR>
                        <a:lnT>
                          <a:noFill/>
                        </a:lnT>
                        <a:lnB>
                          <a:noFill/>
                        </a:lnB>
                      </a:tcPr>
                    </a:tc>
                    <a:tc>
                      <a:txBody>
                        <a:bodyPr/>
                        <a:lstStyle/>
                        <a:p>
                          <a:pPr algn="r" fontAlgn="ctr"/>
                          <a:r>
                            <a:rPr lang="en-US" altLang="ja-JP" sz="2000" b="1" i="0" u="none" strike="noStrike" dirty="0" smtClean="0">
                              <a:solidFill>
                                <a:srgbClr val="FF0000"/>
                              </a:solidFill>
                              <a:effectLst/>
                              <a:latin typeface="Cambria Math" panose="02040503050406030204" pitchFamily="18" charset="0"/>
                              <a:ea typeface="Cambria Math" panose="02040503050406030204" pitchFamily="18" charset="0"/>
                            </a:rPr>
                            <a:t>4.26%</a:t>
                          </a:r>
                          <a:endParaRPr lang="en-US" altLang="ja-JP" sz="2000" b="1" i="0" u="none" strike="noStrike" dirty="0">
                            <a:solidFill>
                              <a:srgbClr val="FF0000"/>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763438010"/>
                      </a:ext>
                    </a:extLst>
                  </a:tr>
                </a:tbl>
              </a:graphicData>
            </a:graphic>
          </p:graphicFrame>
        </mc:Choice>
        <mc:Fallback>
          <p:graphicFrame>
            <p:nvGraphicFramePr>
              <p:cNvPr id="18" name="コンテンツ プレースホルダー 8"/>
              <p:cNvGraphicFramePr>
                <a:graphicFrameLocks/>
              </p:cNvGraphicFramePr>
              <p:nvPr>
                <p:extLst>
                  <p:ext uri="{D42A27DB-BD31-4B8C-83A1-F6EECF244321}">
                    <p14:modId xmlns:p14="http://schemas.microsoft.com/office/powerpoint/2010/main" val="3243169136"/>
                  </p:ext>
                </p:extLst>
              </p:nvPr>
            </p:nvGraphicFramePr>
            <p:xfrm>
              <a:off x="1845048" y="4215080"/>
              <a:ext cx="5474898" cy="1501140"/>
            </p:xfrm>
            <a:graphic>
              <a:graphicData uri="http://schemas.openxmlformats.org/drawingml/2006/table">
                <a:tbl>
                  <a:tblPr/>
                  <a:tblGrid>
                    <a:gridCol w="1119251">
                      <a:extLst>
                        <a:ext uri="{9D8B030D-6E8A-4147-A177-3AD203B41FA5}">
                          <a16:colId xmlns:a16="http://schemas.microsoft.com/office/drawing/2014/main" val="74421802"/>
                        </a:ext>
                      </a:extLst>
                    </a:gridCol>
                    <a:gridCol w="1149036">
                      <a:extLst>
                        <a:ext uri="{9D8B030D-6E8A-4147-A177-3AD203B41FA5}">
                          <a16:colId xmlns:a16="http://schemas.microsoft.com/office/drawing/2014/main" val="3212143807"/>
                        </a:ext>
                      </a:extLst>
                    </a:gridCol>
                    <a:gridCol w="1029678">
                      <a:extLst>
                        <a:ext uri="{9D8B030D-6E8A-4147-A177-3AD203B41FA5}">
                          <a16:colId xmlns:a16="http://schemas.microsoft.com/office/drawing/2014/main" val="498681502"/>
                        </a:ext>
                      </a:extLst>
                    </a:gridCol>
                    <a:gridCol w="1305803">
                      <a:extLst>
                        <a:ext uri="{9D8B030D-6E8A-4147-A177-3AD203B41FA5}">
                          <a16:colId xmlns:a16="http://schemas.microsoft.com/office/drawing/2014/main" val="3580011144"/>
                        </a:ext>
                      </a:extLst>
                    </a:gridCol>
                    <a:gridCol w="871130">
                      <a:extLst>
                        <a:ext uri="{9D8B030D-6E8A-4147-A177-3AD203B41FA5}">
                          <a16:colId xmlns:a16="http://schemas.microsoft.com/office/drawing/2014/main" val="18214062"/>
                        </a:ext>
                      </a:extLst>
                    </a:gridCol>
                  </a:tblGrid>
                  <a:tr h="314325">
                    <a:tc>
                      <a:txBody>
                        <a:bodyPr/>
                        <a:lstStyle/>
                        <a:p>
                          <a:pPr algn="r" fontAlgn="ctr"/>
                          <a:endParaRPr lang="en-US" sz="2000" b="0" i="0" u="none" strike="noStrike" dirty="0">
                            <a:solidFill>
                              <a:schemeClr val="bg1"/>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solidFill>
                          <a:schemeClr val="accent5"/>
                        </a:solidFill>
                      </a:tcPr>
                    </a:tc>
                    <a:tc gridSpan="2">
                      <a:txBody>
                        <a:bodyPr/>
                        <a:lstStyle/>
                        <a:p>
                          <a:pPr algn="ctr" fontAlgn="ctr"/>
                          <a:r>
                            <a:rPr lang="en-US" altLang="ja-JP" sz="2000" b="0" i="0" u="none" strike="noStrike" dirty="0" smtClean="0">
                              <a:solidFill>
                                <a:schemeClr val="bg1"/>
                              </a:solidFill>
                              <a:effectLst/>
                              <a:latin typeface="Cambria Math" panose="02040503050406030204" pitchFamily="18" charset="0"/>
                              <a:ea typeface="Cambria Math" panose="02040503050406030204" pitchFamily="18" charset="0"/>
                            </a:rPr>
                            <a:t>BA</a:t>
                          </a:r>
                          <a:endParaRPr lang="en-US" sz="2000" b="0" i="0" u="none" strike="noStrike" dirty="0">
                            <a:solidFill>
                              <a:schemeClr val="bg1"/>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solidFill>
                          <a:schemeClr val="accent5"/>
                        </a:solidFill>
                      </a:tcPr>
                    </a:tc>
                    <a:tc hMerge="1">
                      <a:txBody>
                        <a:bodyPr/>
                        <a:lstStyle/>
                        <a:p>
                          <a:endParaRPr kumimoji="1" lang="ja-JP" altLang="en-US"/>
                        </a:p>
                      </a:txBody>
                      <a:tcPr/>
                    </a:tc>
                    <a:tc gridSpan="2">
                      <a:txBody>
                        <a:bodyPr/>
                        <a:lstStyle/>
                        <a:p>
                          <a:pPr algn="ctr" fontAlgn="ctr"/>
                          <a:r>
                            <a:rPr lang="en-US" sz="2000" b="0" i="0" u="none" strike="noStrike" dirty="0" smtClean="0">
                              <a:solidFill>
                                <a:schemeClr val="bg1"/>
                              </a:solidFill>
                              <a:effectLst/>
                              <a:latin typeface="Cambria Math" panose="02040503050406030204" pitchFamily="18" charset="0"/>
                              <a:ea typeface="Cambria Math" panose="02040503050406030204" pitchFamily="18" charset="0"/>
                            </a:rPr>
                            <a:t>DNRBA</a:t>
                          </a:r>
                          <a:endParaRPr lang="en-US" sz="2000" b="0" i="0" u="none" strike="noStrike" dirty="0">
                            <a:solidFill>
                              <a:schemeClr val="bg1"/>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solidFill>
                          <a:schemeClr val="accent5"/>
                        </a:solidFill>
                      </a:tcPr>
                    </a:tc>
                    <a:tc hMerge="1">
                      <a:txBody>
                        <a:bodyPr/>
                        <a:lstStyle/>
                        <a:p>
                          <a:endParaRPr kumimoji="1" lang="ja-JP" altLang="en-US"/>
                        </a:p>
                      </a:txBody>
                      <a:tcPr/>
                    </a:tc>
                    <a:extLst>
                      <a:ext uri="{0D108BD9-81ED-4DB2-BD59-A6C34878D82A}">
                        <a16:rowId xmlns:a16="http://schemas.microsoft.com/office/drawing/2014/main" val="3318052436"/>
                      </a:ext>
                    </a:extLst>
                  </a:tr>
                  <a:tr h="558165">
                    <a:tc>
                      <a:txBody>
                        <a:bodyPr/>
                        <a:lstStyle/>
                        <a:p>
                          <a:pPr algn="r" fontAlgn="ctr"/>
                          <a:endParaRPr lang="en-US" altLang="ja-JP" sz="20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tcPr>
                    </a:tc>
                    <a:tc>
                      <a:txBody>
                        <a:bodyPr/>
                        <a:lstStyle/>
                        <a:p>
                          <a:pPr algn="r"/>
                          <a:r>
                            <a:rPr lang="en-US" altLang="ja-JP" sz="1800" dirty="0" smtClean="0">
                              <a:latin typeface="Cambria Math" panose="02040503050406030204" pitchFamily="18" charset="0"/>
                              <a:ea typeface="Cambria Math" panose="02040503050406030204" pitchFamily="18" charset="0"/>
                            </a:rPr>
                            <a:t>Optima</a:t>
                          </a:r>
                          <a:r>
                            <a:rPr lang="en-US" altLang="ja-JP" sz="1800" baseline="0" dirty="0" smtClean="0">
                              <a:latin typeface="Cambria Math" panose="02040503050406030204" pitchFamily="18" charset="0"/>
                              <a:ea typeface="Cambria Math" panose="02040503050406030204" pitchFamily="18" charset="0"/>
                            </a:rPr>
                            <a:t> Found</a:t>
                          </a:r>
                          <a:endParaRPr lang="ja-JP" altLang="en-US" sz="1800" dirty="0">
                            <a:latin typeface="Cambria Math" panose="02040503050406030204" pitchFamily="18" charset="0"/>
                          </a:endParaRPr>
                        </a:p>
                      </a:txBody>
                      <a:tcPr marL="9525" marR="9525" marT="9525" marB="0" anchor="ctr">
                        <a:lnL>
                          <a:noFill/>
                        </a:lnL>
                        <a:lnR>
                          <a:noFill/>
                        </a:lnR>
                        <a:lnT>
                          <a:noFill/>
                        </a:lnT>
                        <a:lnB>
                          <a:noFill/>
                        </a:lnB>
                      </a:tcPr>
                    </a:tc>
                    <a:tc>
                      <a:txBody>
                        <a:bodyPr/>
                        <a:lstStyle/>
                        <a:p>
                          <a:pPr marL="0" marR="0" lvl="0" indent="0" algn="r" defTabSz="685800" rtl="0" eaLnBrk="1" fontAlgn="ctr"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a:t>PR(%)</a:t>
                          </a:r>
                        </a:p>
                      </a:txBody>
                      <a:tcPr marL="9525" marR="9525" marT="9525" marB="0" anchor="ctr">
                        <a:lnL>
                          <a:noFill/>
                        </a:lnL>
                        <a:lnR>
                          <a:noFill/>
                        </a:lnR>
                        <a:lnT>
                          <a:noFill/>
                        </a:lnT>
                        <a:lnB>
                          <a:noFill/>
                        </a:lnB>
                        <a:solidFill>
                          <a:schemeClr val="accent5">
                            <a:lumMod val="20000"/>
                            <a:lumOff val="80000"/>
                          </a:schemeClr>
                        </a:solidFill>
                      </a:tcPr>
                    </a:tc>
                    <a:tc>
                      <a:txBody>
                        <a:bodyPr/>
                        <a:lstStyle/>
                        <a:p>
                          <a:pPr algn="r"/>
                          <a:r>
                            <a:rPr lang="en-US" altLang="ja-JP" sz="1800" dirty="0" smtClean="0">
                              <a:latin typeface="Cambria Math" panose="02040503050406030204" pitchFamily="18" charset="0"/>
                              <a:ea typeface="Cambria Math" panose="02040503050406030204" pitchFamily="18" charset="0"/>
                            </a:rPr>
                            <a:t>Optima Found</a:t>
                          </a:r>
                          <a:endParaRPr lang="ja-JP" altLang="en-US" sz="1800" dirty="0">
                            <a:latin typeface="Cambria Math" panose="02040503050406030204" pitchFamily="18" charset="0"/>
                          </a:endParaRPr>
                        </a:p>
                      </a:txBody>
                      <a:tcPr marL="9525" marR="9525" marT="9525" marB="0" anchor="ctr">
                        <a:lnL>
                          <a:noFill/>
                        </a:lnL>
                        <a:lnR>
                          <a:noFill/>
                        </a:lnR>
                        <a:lnT>
                          <a:noFill/>
                        </a:lnT>
                        <a:lnB>
                          <a:noFill/>
                        </a:lnB>
                      </a:tcPr>
                    </a:tc>
                    <a:tc>
                      <a:txBody>
                        <a:bodyPr/>
                        <a:lstStyle/>
                        <a:p>
                          <a:pPr marL="0" marR="0" lvl="0" indent="0" algn="r" defTabSz="685800" rtl="0" eaLnBrk="1" fontAlgn="ctr"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a:t>PR(%)</a:t>
                          </a:r>
                          <a:endParaRPr kumimoji="1" lang="en-US" altLang="ja-JP"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txBody>
                      <a:tcPr marL="9525" marR="9525" marT="9525" marB="0" anchor="ctr">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528219436"/>
                      </a:ext>
                    </a:extLst>
                  </a:tr>
                  <a:tr h="314325">
                    <a:tc>
                      <a:txBody>
                        <a:bodyPr/>
                        <a:lstStyle/>
                        <a:p>
                          <a:pPr algn="r" fontAlgn="ctr"/>
                          <a:r>
                            <a:rPr lang="en-US" altLang="ja-JP" sz="2000" b="0" i="0" u="none" strike="noStrike" dirty="0" err="1" smtClean="0">
                              <a:solidFill>
                                <a:schemeClr val="tx1"/>
                              </a:solidFill>
                              <a:effectLst/>
                              <a:latin typeface="Cambria Math" panose="02040503050406030204" pitchFamily="18" charset="0"/>
                              <a:ea typeface="Cambria Math" panose="02040503050406030204" pitchFamily="18" charset="0"/>
                            </a:rPr>
                            <a:t>Griewank</a:t>
                          </a:r>
                          <a:endParaRPr lang="en-US" altLang="ja-JP" sz="20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tcPr>
                    </a:tc>
                    <a:tc>
                      <a:txBody>
                        <a:bodyPr/>
                        <a:lstStyle/>
                        <a:p>
                          <a:pPr algn="r"/>
                          <a:r>
                            <a:rPr lang="en-US" altLang="ja-JP" sz="2000" dirty="0" smtClean="0"/>
                            <a:t>4.63</a:t>
                          </a:r>
                          <a:r>
                            <a:rPr lang="en-US" altLang="ja-JP" sz="1800" dirty="0" smtClean="0"/>
                            <a:t> /17</a:t>
                          </a:r>
                          <a:endParaRPr lang="ja-JP" altLang="en-US" sz="1800" dirty="0"/>
                        </a:p>
                      </a:txBody>
                      <a:tcPr marL="9525" marR="9525" marT="9525" marB="0" anchor="ctr">
                        <a:lnL>
                          <a:noFill/>
                        </a:lnL>
                        <a:lnR>
                          <a:noFill/>
                        </a:lnR>
                        <a:lnT>
                          <a:noFill/>
                        </a:lnT>
                        <a:lnB>
                          <a:noFill/>
                        </a:lnB>
                      </a:tcPr>
                    </a:tc>
                    <a:tc>
                      <a:txBody>
                        <a:bodyPr/>
                        <a:lstStyle/>
                        <a:p>
                          <a:pPr marL="0" marR="0" lvl="0" indent="0" algn="r" defTabSz="685800" rtl="0" eaLnBrk="1" fontAlgn="ctr"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a:t>27.3%</a:t>
                          </a:r>
                          <a:endParaRPr kumimoji="1" lang="en-US" altLang="ja-JP"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txBody>
                      <a:tcPr marL="9525" marR="9525" marT="9525" marB="0" anchor="ctr">
                        <a:lnL>
                          <a:noFill/>
                        </a:lnL>
                        <a:lnR>
                          <a:noFill/>
                        </a:lnR>
                        <a:lnT>
                          <a:noFill/>
                        </a:lnT>
                        <a:lnB>
                          <a:noFill/>
                        </a:lnB>
                        <a:solidFill>
                          <a:schemeClr val="accent5">
                            <a:lumMod val="20000"/>
                            <a:lumOff val="80000"/>
                          </a:schemeClr>
                        </a:solidFill>
                      </a:tcPr>
                    </a:tc>
                    <a:tc>
                      <a:txBody>
                        <a:bodyPr/>
                        <a:lstStyle/>
                        <a:p>
                          <a:pPr algn="r"/>
                          <a:r>
                            <a:rPr lang="en-US" altLang="ja-JP" sz="2000" b="1" strike="noStrike" dirty="0" smtClean="0">
                              <a:solidFill>
                                <a:schemeClr val="accent6"/>
                              </a:solidFill>
                            </a:rPr>
                            <a:t>15.93</a:t>
                          </a:r>
                          <a:r>
                            <a:rPr lang="en-US" altLang="ja-JP" sz="1800" b="1" strike="noStrike" dirty="0" smtClean="0">
                              <a:solidFill>
                                <a:schemeClr val="accent6"/>
                              </a:solidFill>
                            </a:rPr>
                            <a:t> /17</a:t>
                          </a:r>
                          <a:endParaRPr lang="ja-JP" altLang="en-US" sz="1800" b="1" strike="noStrike" dirty="0">
                            <a:solidFill>
                              <a:schemeClr val="accent6"/>
                            </a:solidFill>
                          </a:endParaRPr>
                        </a:p>
                      </a:txBody>
                      <a:tcPr marL="9525" marR="9525" marT="9525" marB="0" anchor="ctr">
                        <a:lnL>
                          <a:noFill/>
                        </a:lnL>
                        <a:lnR>
                          <a:noFill/>
                        </a:lnR>
                        <a:lnT>
                          <a:noFill/>
                        </a:lnT>
                        <a:lnB>
                          <a:noFill/>
                        </a:lnB>
                      </a:tcPr>
                    </a:tc>
                    <a:tc>
                      <a:txBody>
                        <a:bodyPr/>
                        <a:lstStyle/>
                        <a:p>
                          <a:pPr algn="r" fontAlgn="ctr"/>
                          <a:r>
                            <a:rPr lang="en-US" altLang="ja-JP" sz="2000" b="1" i="0" u="none" strike="noStrike" dirty="0" smtClean="0">
                              <a:solidFill>
                                <a:schemeClr val="accent6"/>
                              </a:solidFill>
                              <a:effectLst/>
                              <a:latin typeface="Cambria Math" panose="02040503050406030204" pitchFamily="18" charset="0"/>
                              <a:ea typeface="Cambria Math" panose="02040503050406030204" pitchFamily="18" charset="0"/>
                            </a:rPr>
                            <a:t>93.7%</a:t>
                          </a:r>
                          <a:endParaRPr lang="en-US" altLang="ja-JP" sz="2000" b="1" i="0" u="none" strike="noStrike" dirty="0">
                            <a:solidFill>
                              <a:schemeClr val="accent6"/>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716561326"/>
                      </a:ext>
                    </a:extLst>
                  </a:tr>
                  <a:tr h="314325">
                    <a:tc>
                      <a:txBody>
                        <a:bodyPr/>
                        <a:lstStyle/>
                        <a:p>
                          <a:endParaRPr lang="ja-JP"/>
                        </a:p>
                      </a:txBody>
                      <a:tcPr marL="9525" marR="9525" marT="9525" marB="0" anchor="ctr">
                        <a:lnL>
                          <a:noFill/>
                        </a:lnL>
                        <a:lnR>
                          <a:noFill/>
                        </a:lnR>
                        <a:lnT>
                          <a:noFill/>
                        </a:lnT>
                        <a:lnB>
                          <a:noFill/>
                        </a:lnB>
                        <a:blipFill>
                          <a:blip r:embed="rId4"/>
                          <a:stretch>
                            <a:fillRect t="-398077" r="-388587" b="-50000"/>
                          </a:stretch>
                        </a:blipFill>
                      </a:tcPr>
                    </a:tc>
                    <a:tc>
                      <a:txBody>
                        <a:bodyPr/>
                        <a:lstStyle/>
                        <a:p>
                          <a:pPr algn="r"/>
                          <a:r>
                            <a:rPr lang="en-US" altLang="ja-JP" sz="2000" dirty="0" smtClean="0"/>
                            <a:t>1</a:t>
                          </a:r>
                          <a:r>
                            <a:rPr lang="en-US" altLang="ja-JP" sz="1800" dirty="0" smtClean="0"/>
                            <a:t> /18</a:t>
                          </a:r>
                          <a:endParaRPr lang="ja-JP" altLang="en-US" sz="1800" dirty="0"/>
                        </a:p>
                      </a:txBody>
                      <a:tcPr marL="9525" marR="9525" marT="9525" marB="0" anchor="ctr">
                        <a:lnL>
                          <a:noFill/>
                        </a:lnL>
                        <a:lnR>
                          <a:noFill/>
                        </a:lnR>
                        <a:lnT>
                          <a:noFill/>
                        </a:lnT>
                        <a:lnB>
                          <a:noFill/>
                        </a:lnB>
                      </a:tcPr>
                    </a:tc>
                    <a:tc>
                      <a:txBody>
                        <a:bodyPr/>
                        <a:lstStyle/>
                        <a:p>
                          <a:pPr marL="0" marR="0" lvl="0" indent="0" algn="r" defTabSz="685800" rtl="0" eaLnBrk="1" fontAlgn="ctr"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a:t>5.56%</a:t>
                          </a:r>
                          <a:endParaRPr kumimoji="1" lang="en-US" altLang="ja-JP"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txBody>
                      <a:tcPr marL="9525" marR="9525" marT="9525" marB="0" anchor="ctr">
                        <a:lnL>
                          <a:noFill/>
                        </a:lnL>
                        <a:lnR>
                          <a:noFill/>
                        </a:lnR>
                        <a:lnT>
                          <a:noFill/>
                        </a:lnT>
                        <a:lnB>
                          <a:noFill/>
                        </a:lnB>
                        <a:solidFill>
                          <a:schemeClr val="accent5">
                            <a:lumMod val="20000"/>
                            <a:lumOff val="80000"/>
                          </a:schemeClr>
                        </a:solidFill>
                      </a:tcPr>
                    </a:tc>
                    <a:tc>
                      <a:txBody>
                        <a:bodyPr/>
                        <a:lstStyle/>
                        <a:p>
                          <a:pPr algn="r"/>
                          <a:r>
                            <a:rPr lang="en-US" altLang="ja-JP" sz="2000" b="1" strike="noStrike" dirty="0" smtClean="0">
                              <a:solidFill>
                                <a:srgbClr val="FF0000"/>
                              </a:solidFill>
                            </a:rPr>
                            <a:t>0.767</a:t>
                          </a:r>
                          <a:r>
                            <a:rPr lang="en-US" altLang="ja-JP" sz="1800" b="1" strike="noStrike" dirty="0" smtClean="0">
                              <a:solidFill>
                                <a:srgbClr val="FF0000"/>
                              </a:solidFill>
                            </a:rPr>
                            <a:t> /18</a:t>
                          </a:r>
                          <a:endParaRPr lang="ja-JP" altLang="en-US" sz="1800" b="1" strike="noStrike" dirty="0">
                            <a:solidFill>
                              <a:srgbClr val="FF0000"/>
                            </a:solidFill>
                          </a:endParaRPr>
                        </a:p>
                      </a:txBody>
                      <a:tcPr marL="9525" marR="9525" marT="9525" marB="0" anchor="ctr">
                        <a:lnL>
                          <a:noFill/>
                        </a:lnL>
                        <a:lnR>
                          <a:noFill/>
                        </a:lnR>
                        <a:lnT>
                          <a:noFill/>
                        </a:lnT>
                        <a:lnB>
                          <a:noFill/>
                        </a:lnB>
                      </a:tcPr>
                    </a:tc>
                    <a:tc>
                      <a:txBody>
                        <a:bodyPr/>
                        <a:lstStyle/>
                        <a:p>
                          <a:pPr algn="r" fontAlgn="ctr"/>
                          <a:r>
                            <a:rPr lang="en-US" altLang="ja-JP" sz="2000" b="1" i="0" u="none" strike="noStrike" dirty="0" smtClean="0">
                              <a:solidFill>
                                <a:srgbClr val="FF0000"/>
                              </a:solidFill>
                              <a:effectLst/>
                              <a:latin typeface="Cambria Math" panose="02040503050406030204" pitchFamily="18" charset="0"/>
                              <a:ea typeface="Cambria Math" panose="02040503050406030204" pitchFamily="18" charset="0"/>
                            </a:rPr>
                            <a:t>4.26%</a:t>
                          </a:r>
                          <a:endParaRPr lang="en-US" altLang="ja-JP" sz="2000" b="1" i="0" u="none" strike="noStrike" dirty="0">
                            <a:solidFill>
                              <a:srgbClr val="FF0000"/>
                            </a:solidFill>
                            <a:effectLst/>
                            <a:latin typeface="Cambria Math" panose="02040503050406030204" pitchFamily="18" charset="0"/>
                            <a:ea typeface="Cambria Math" panose="02040503050406030204" pitchFamily="18" charset="0"/>
                          </a:endParaRPr>
                        </a:p>
                      </a:txBody>
                      <a:tcPr marL="9525" marR="9525" marT="9525" marB="0" anchor="ctr">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763438010"/>
                      </a:ext>
                    </a:extLst>
                  </a:tr>
                </a:tbl>
              </a:graphicData>
            </a:graphic>
          </p:graphicFrame>
        </mc:Fallback>
      </mc:AlternateContent>
      <mc:AlternateContent xmlns:mc="http://schemas.openxmlformats.org/markup-compatibility/2006">
        <mc:Choice xmlns:a14="http://schemas.microsoft.com/office/drawing/2010/main" Requires="a14">
          <p:sp>
            <p:nvSpPr>
              <p:cNvPr id="19" name="テキスト ボックス 18"/>
              <p:cNvSpPr txBox="1"/>
              <p:nvPr/>
            </p:nvSpPr>
            <p:spPr>
              <a:xfrm>
                <a:off x="3345428" y="3814970"/>
                <a:ext cx="2039816" cy="40011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kumimoji="1" lang="ja-JP" altLang="en-US" sz="2000" i="1" smtClean="0">
                          <a:latin typeface="Cambria Math" panose="02040503050406030204" pitchFamily="18" charset="0"/>
                        </a:rPr>
                        <m:t>𝜀</m:t>
                      </m:r>
                      <m:r>
                        <a:rPr kumimoji="1" lang="en-US" altLang="ja-JP" sz="2000" b="0" i="1" smtClean="0">
                          <a:latin typeface="Cambria Math" panose="02040503050406030204" pitchFamily="18" charset="0"/>
                        </a:rPr>
                        <m:t>=1.0</m:t>
                      </m:r>
                      <m:r>
                        <a:rPr kumimoji="1" lang="en-US" altLang="ja-JP" sz="2000" b="0" i="1" smtClean="0">
                          <a:latin typeface="Cambria Math" panose="02040503050406030204" pitchFamily="18" charset="0"/>
                        </a:rPr>
                        <m:t>𝐸</m:t>
                      </m:r>
                      <m:r>
                        <a:rPr kumimoji="1" lang="en-US" altLang="ja-JP" sz="2000" b="0" i="1" smtClean="0">
                          <a:latin typeface="Cambria Math" panose="02040503050406030204" pitchFamily="18" charset="0"/>
                        </a:rPr>
                        <m:t>−2</m:t>
                      </m:r>
                    </m:oMath>
                  </m:oMathPara>
                </a14:m>
                <a:endParaRPr kumimoji="1" lang="ja-JP" altLang="en-US" sz="2000" dirty="0"/>
              </a:p>
            </p:txBody>
          </p:sp>
        </mc:Choice>
        <mc:Fallback>
          <p:sp>
            <p:nvSpPr>
              <p:cNvPr id="19" name="テキスト ボックス 18"/>
              <p:cNvSpPr txBox="1">
                <a:spLocks noRot="1" noChangeAspect="1" noMove="1" noResize="1" noEditPoints="1" noAdjustHandles="1" noChangeArrowheads="1" noChangeShapeType="1" noTextEdit="1"/>
              </p:cNvSpPr>
              <p:nvPr/>
            </p:nvSpPr>
            <p:spPr>
              <a:xfrm>
                <a:off x="3345428" y="3814970"/>
                <a:ext cx="2039816" cy="400110"/>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41633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56710" y="1345420"/>
            <a:ext cx="2257187" cy="1692891"/>
          </a:xfrm>
        </p:spPr>
      </p:pic>
      <p:sp>
        <p:nvSpPr>
          <p:cNvPr id="4" name="スライド番号プレースホルダー 3"/>
          <p:cNvSpPr>
            <a:spLocks noGrp="1"/>
          </p:cNvSpPr>
          <p:nvPr>
            <p:ph type="sldNum" sz="quarter" idx="12"/>
          </p:nvPr>
        </p:nvSpPr>
        <p:spPr/>
        <p:txBody>
          <a:bodyPr/>
          <a:lstStyle/>
          <a:p>
            <a:fld id="{E2CF13C1-FE9C-4094-ADF4-C8AE6999A6FB}" type="slidenum">
              <a:rPr kumimoji="1" lang="ja-JP" altLang="en-US" sz="1400" smtClean="0"/>
              <a:t>19</a:t>
            </a:fld>
            <a:endParaRPr kumimoji="1" lang="ja-JP" altLang="en-US" sz="1400"/>
          </a:p>
        </p:txBody>
      </p:sp>
      <mc:AlternateContent xmlns:mc="http://schemas.openxmlformats.org/markup-compatibility/2006">
        <mc:Choice xmlns:a14="http://schemas.microsoft.com/office/drawing/2010/main" Requires="a14">
          <p:graphicFrame>
            <p:nvGraphicFramePr>
              <p:cNvPr id="9" name="表 8"/>
              <p:cNvGraphicFramePr>
                <a:graphicFrameLocks noGrp="1"/>
              </p:cNvGraphicFramePr>
              <p:nvPr>
                <p:extLst>
                  <p:ext uri="{D42A27DB-BD31-4B8C-83A1-F6EECF244321}">
                    <p14:modId xmlns:p14="http://schemas.microsoft.com/office/powerpoint/2010/main" val="327503950"/>
                  </p:ext>
                </p:extLst>
              </p:nvPr>
            </p:nvGraphicFramePr>
            <p:xfrm>
              <a:off x="2055571" y="3267097"/>
              <a:ext cx="6788611" cy="1010920"/>
            </p:xfrm>
            <a:graphic>
              <a:graphicData uri="http://schemas.openxmlformats.org/drawingml/2006/table">
                <a:tbl>
                  <a:tblPr firstRow="1" bandRow="1">
                    <a:tableStyleId>{5C22544A-7EE6-4342-B048-85BDC9FD1C3A}</a:tableStyleId>
                  </a:tblPr>
                  <a:tblGrid>
                    <a:gridCol w="1332309">
                      <a:extLst>
                        <a:ext uri="{9D8B030D-6E8A-4147-A177-3AD203B41FA5}">
                          <a16:colId xmlns:a16="http://schemas.microsoft.com/office/drawing/2014/main" val="1920735475"/>
                        </a:ext>
                      </a:extLst>
                    </a:gridCol>
                    <a:gridCol w="1936724">
                      <a:extLst>
                        <a:ext uri="{9D8B030D-6E8A-4147-A177-3AD203B41FA5}">
                          <a16:colId xmlns:a16="http://schemas.microsoft.com/office/drawing/2014/main" val="1190874829"/>
                        </a:ext>
                      </a:extLst>
                    </a:gridCol>
                    <a:gridCol w="1419318">
                      <a:extLst>
                        <a:ext uri="{9D8B030D-6E8A-4147-A177-3AD203B41FA5}">
                          <a16:colId xmlns:a16="http://schemas.microsoft.com/office/drawing/2014/main" val="3614227098"/>
                        </a:ext>
                      </a:extLst>
                    </a:gridCol>
                    <a:gridCol w="901371">
                      <a:extLst>
                        <a:ext uri="{9D8B030D-6E8A-4147-A177-3AD203B41FA5}">
                          <a16:colId xmlns:a16="http://schemas.microsoft.com/office/drawing/2014/main" val="2902250892"/>
                        </a:ext>
                      </a:extLst>
                    </a:gridCol>
                    <a:gridCol w="1198889">
                      <a:extLst>
                        <a:ext uri="{9D8B030D-6E8A-4147-A177-3AD203B41FA5}">
                          <a16:colId xmlns:a16="http://schemas.microsoft.com/office/drawing/2014/main" val="230861473"/>
                        </a:ext>
                      </a:extLst>
                    </a:gridCol>
                  </a:tblGrid>
                  <a:tr h="370840">
                    <a:tc>
                      <a:txBody>
                        <a:bodyPr/>
                        <a:lstStyle/>
                        <a:p>
                          <a:r>
                            <a:rPr kumimoji="1" lang="ja-JP" altLang="en-US" sz="1800" dirty="0" smtClean="0"/>
                            <a:t>関数</a:t>
                          </a:r>
                          <a:endParaRPr kumimoji="1" lang="ja-JP" altLang="en-US" sz="1800" dirty="0"/>
                        </a:p>
                      </a:txBody>
                      <a:tcPr/>
                    </a:tc>
                    <a:tc>
                      <a:txBody>
                        <a:bodyPr/>
                        <a:lstStyle/>
                        <a:p>
                          <a:r>
                            <a:rPr kumimoji="1" lang="ja-JP" altLang="en-US" sz="1800" dirty="0" smtClean="0"/>
                            <a:t>探索領域</a:t>
                          </a:r>
                          <a:endParaRPr kumimoji="1" lang="ja-JP" altLang="en-US" sz="1800" dirty="0"/>
                        </a:p>
                      </a:txBody>
                      <a:tcPr/>
                    </a:tc>
                    <a:tc>
                      <a:txBody>
                        <a:bodyPr/>
                        <a:lstStyle/>
                        <a:p>
                          <a:pPr/>
                          <a14:m>
                            <m:oMathPara xmlns:m="http://schemas.openxmlformats.org/officeDocument/2006/math">
                              <m:oMathParaPr>
                                <m:jc m:val="centerGroup"/>
                              </m:oMathParaPr>
                              <m:oMath xmlns:m="http://schemas.openxmlformats.org/officeDocument/2006/math">
                                <m:r>
                                  <a:rPr lang="en-US" altLang="ja-JP" sz="1800" b="0" i="1" smtClean="0">
                                    <a:latin typeface="Cambria Math" panose="02040503050406030204" pitchFamily="18" charset="0"/>
                                  </a:rPr>
                                  <m:t>𝐹</m:t>
                                </m:r>
                                <m:d>
                                  <m:dPr>
                                    <m:ctrlPr>
                                      <a:rPr lang="en-US" altLang="ja-JP" sz="1800" i="1" smtClean="0">
                                        <a:latin typeface="Cambria Math" panose="02040503050406030204" pitchFamily="18" charset="0"/>
                                      </a:rPr>
                                    </m:ctrlPr>
                                  </m:dPr>
                                  <m:e>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𝑥</m:t>
                                        </m:r>
                                      </m:e>
                                      <m:sub>
                                        <m:r>
                                          <a:rPr lang="en-US" altLang="ja-JP" sz="1800" b="0" i="1" smtClean="0">
                                            <a:latin typeface="Cambria Math" panose="02040503050406030204" pitchFamily="18" charset="0"/>
                                          </a:rPr>
                                          <m:t>∗</m:t>
                                        </m:r>
                                      </m:sub>
                                    </m:sSub>
                                  </m:e>
                                </m:d>
                              </m:oMath>
                            </m:oMathPara>
                          </a14:m>
                          <a:endParaRPr kumimoji="1" lang="ja-JP" altLang="en-US" sz="1800" dirty="0"/>
                        </a:p>
                      </a:txBody>
                      <a:tcPr/>
                    </a:tc>
                    <a:tc>
                      <a:txBody>
                        <a:bodyPr/>
                        <a:lstStyle/>
                        <a:p>
                          <a:r>
                            <a:rPr kumimoji="1" lang="ja-JP" altLang="en-US" sz="1800" dirty="0" smtClean="0"/>
                            <a:t>最適解数</a:t>
                          </a:r>
                          <a:endParaRPr kumimoji="1" lang="ja-JP" altLang="en-US" sz="1800" dirty="0"/>
                        </a:p>
                      </a:txBody>
                      <a:tcPr/>
                    </a:tc>
                    <a:tc>
                      <a:txBody>
                        <a:bodyPr/>
                        <a:lstStyle/>
                        <a:p>
                          <a:r>
                            <a:rPr kumimoji="1" lang="ja-JP" altLang="en-US" sz="1800" dirty="0" smtClean="0"/>
                            <a:t>局所解数</a:t>
                          </a:r>
                          <a:endParaRPr kumimoji="1" lang="ja-JP" altLang="en-US" sz="1800" dirty="0"/>
                        </a:p>
                      </a:txBody>
                      <a:tcPr/>
                    </a:tc>
                    <a:extLst>
                      <a:ext uri="{0D108BD9-81ED-4DB2-BD59-A6C34878D82A}">
                        <a16:rowId xmlns:a16="http://schemas.microsoft.com/office/drawing/2014/main" val="700056718"/>
                      </a:ext>
                    </a:extLst>
                  </a:tr>
                  <a:tr h="370840">
                    <a:tc>
                      <a:txBody>
                        <a:bodyPr/>
                        <a:lstStyle/>
                        <a:p>
                          <a:r>
                            <a:rPr kumimoji="1" lang="en-US" altLang="ja-JP" sz="1800" dirty="0" err="1" smtClean="0"/>
                            <a:t>Griewank</a:t>
                          </a:r>
                          <a:endParaRPr kumimoji="1" lang="ja-JP" altLang="en-US" sz="18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−10</m:t>
                                </m:r>
                                <m:r>
                                  <a:rPr kumimoji="1" lang="en-US" altLang="ja-JP" sz="1800" b="0" i="1" smtClean="0">
                                    <a:latin typeface="Cambria Math" panose="02040503050406030204" pitchFamily="18" charset="0"/>
                                    <a:ea typeface="Cambria Math" panose="02040503050406030204" pitchFamily="18" charset="0"/>
                                  </a:rPr>
                                  <m:t>≤</m:t>
                                </m:r>
                                <m:sSub>
                                  <m:sSubPr>
                                    <m:ctrlPr>
                                      <a:rPr kumimoji="1" lang="en-US" altLang="ja-JP" sz="1800" b="0" i="1" smtClean="0">
                                        <a:latin typeface="Cambria Math" panose="02040503050406030204" pitchFamily="18" charset="0"/>
                                        <a:ea typeface="Cambria Math" panose="02040503050406030204" pitchFamily="18" charset="0"/>
                                      </a:rPr>
                                    </m:ctrlPr>
                                  </m:sSubPr>
                                  <m:e>
                                    <m:r>
                                      <a:rPr kumimoji="1" lang="en-US" altLang="ja-JP" sz="1800" b="0" i="1" smtClean="0">
                                        <a:latin typeface="Cambria Math" panose="02040503050406030204" pitchFamily="18" charset="0"/>
                                        <a:ea typeface="Cambria Math" panose="02040503050406030204" pitchFamily="18" charset="0"/>
                                      </a:rPr>
                                      <m:t>𝑥</m:t>
                                    </m:r>
                                  </m:e>
                                  <m:sub>
                                    <m:r>
                                      <a:rPr kumimoji="1" lang="en-US" altLang="ja-JP" sz="1800" b="0" i="1" smtClean="0">
                                        <a:latin typeface="Cambria Math" panose="02040503050406030204" pitchFamily="18" charset="0"/>
                                        <a:ea typeface="Cambria Math" panose="02040503050406030204" pitchFamily="18" charset="0"/>
                                      </a:rPr>
                                      <m:t>𝑖</m:t>
                                    </m:r>
                                  </m:sub>
                                </m:sSub>
                                <m:r>
                                  <a:rPr kumimoji="1" lang="en-US" altLang="ja-JP" sz="1800" b="0" i="1" smtClean="0">
                                    <a:latin typeface="Cambria Math" panose="02040503050406030204" pitchFamily="18" charset="0"/>
                                    <a:ea typeface="Cambria Math" panose="02040503050406030204" pitchFamily="18" charset="0"/>
                                  </a:rPr>
                                  <m:t>≤10</m:t>
                                </m:r>
                              </m:oMath>
                            </m:oMathPara>
                          </a14:m>
                          <a:endParaRPr kumimoji="1" lang="ja-JP" altLang="en-US" sz="1800" dirty="0"/>
                        </a:p>
                      </a:txBody>
                      <a:tcPr/>
                    </a:tc>
                    <a:tc>
                      <a:txBody>
                        <a:bodyPr/>
                        <a:lstStyle/>
                        <a:p>
                          <a:pPr algn="ctr"/>
                          <a:r>
                            <a:rPr kumimoji="1" lang="en-US" altLang="ja-JP" sz="1800" dirty="0" smtClean="0"/>
                            <a:t>0</a:t>
                          </a:r>
                          <a:endParaRPr kumimoji="1" lang="ja-JP" altLang="en-US" sz="18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1</m:t>
                                </m:r>
                              </m:oMath>
                            </m:oMathPara>
                          </a14:m>
                          <a:endParaRPr kumimoji="1" lang="ja-JP" altLang="en-US" sz="1800" dirty="0"/>
                        </a:p>
                      </a:txBody>
                      <a:tcPr/>
                    </a:tc>
                    <a:tc>
                      <a:txBody>
                        <a:bodyPr/>
                        <a:lstStyle/>
                        <a:p>
                          <a:pPr algn="ctr"/>
                          <a:r>
                            <a:rPr kumimoji="1" lang="en-US" altLang="ja-JP" sz="1800" dirty="0" smtClean="0"/>
                            <a:t>16</a:t>
                          </a:r>
                          <a:endParaRPr kumimoji="1" lang="ja-JP" altLang="en-US" sz="1800" dirty="0"/>
                        </a:p>
                      </a:txBody>
                      <a:tcPr/>
                    </a:tc>
                    <a:extLst>
                      <a:ext uri="{0D108BD9-81ED-4DB2-BD59-A6C34878D82A}">
                        <a16:rowId xmlns:a16="http://schemas.microsoft.com/office/drawing/2014/main" val="1066031694"/>
                      </a:ext>
                    </a:extLst>
                  </a:tr>
                </a:tbl>
              </a:graphicData>
            </a:graphic>
          </p:graphicFrame>
        </mc:Choice>
        <mc:Fallback>
          <p:graphicFrame>
            <p:nvGraphicFramePr>
              <p:cNvPr id="9" name="表 8"/>
              <p:cNvGraphicFramePr>
                <a:graphicFrameLocks noGrp="1"/>
              </p:cNvGraphicFramePr>
              <p:nvPr>
                <p:extLst>
                  <p:ext uri="{D42A27DB-BD31-4B8C-83A1-F6EECF244321}">
                    <p14:modId xmlns:p14="http://schemas.microsoft.com/office/powerpoint/2010/main" val="327503950"/>
                  </p:ext>
                </p:extLst>
              </p:nvPr>
            </p:nvGraphicFramePr>
            <p:xfrm>
              <a:off x="2055571" y="3267097"/>
              <a:ext cx="6788611" cy="1010920"/>
            </p:xfrm>
            <a:graphic>
              <a:graphicData uri="http://schemas.openxmlformats.org/drawingml/2006/table">
                <a:tbl>
                  <a:tblPr firstRow="1" bandRow="1">
                    <a:tableStyleId>{5C22544A-7EE6-4342-B048-85BDC9FD1C3A}</a:tableStyleId>
                  </a:tblPr>
                  <a:tblGrid>
                    <a:gridCol w="1332309">
                      <a:extLst>
                        <a:ext uri="{9D8B030D-6E8A-4147-A177-3AD203B41FA5}">
                          <a16:colId xmlns:a16="http://schemas.microsoft.com/office/drawing/2014/main" val="1920735475"/>
                        </a:ext>
                      </a:extLst>
                    </a:gridCol>
                    <a:gridCol w="1936724">
                      <a:extLst>
                        <a:ext uri="{9D8B030D-6E8A-4147-A177-3AD203B41FA5}">
                          <a16:colId xmlns:a16="http://schemas.microsoft.com/office/drawing/2014/main" val="1190874829"/>
                        </a:ext>
                      </a:extLst>
                    </a:gridCol>
                    <a:gridCol w="1419318">
                      <a:extLst>
                        <a:ext uri="{9D8B030D-6E8A-4147-A177-3AD203B41FA5}">
                          <a16:colId xmlns:a16="http://schemas.microsoft.com/office/drawing/2014/main" val="3614227098"/>
                        </a:ext>
                      </a:extLst>
                    </a:gridCol>
                    <a:gridCol w="901371">
                      <a:extLst>
                        <a:ext uri="{9D8B030D-6E8A-4147-A177-3AD203B41FA5}">
                          <a16:colId xmlns:a16="http://schemas.microsoft.com/office/drawing/2014/main" val="2902250892"/>
                        </a:ext>
                      </a:extLst>
                    </a:gridCol>
                    <a:gridCol w="1198889">
                      <a:extLst>
                        <a:ext uri="{9D8B030D-6E8A-4147-A177-3AD203B41FA5}">
                          <a16:colId xmlns:a16="http://schemas.microsoft.com/office/drawing/2014/main" val="230861473"/>
                        </a:ext>
                      </a:extLst>
                    </a:gridCol>
                  </a:tblGrid>
                  <a:tr h="640080">
                    <a:tc>
                      <a:txBody>
                        <a:bodyPr/>
                        <a:lstStyle/>
                        <a:p>
                          <a:r>
                            <a:rPr kumimoji="1" lang="ja-JP" altLang="en-US" sz="1800" dirty="0" smtClean="0"/>
                            <a:t>関数</a:t>
                          </a:r>
                          <a:endParaRPr kumimoji="1" lang="ja-JP" altLang="en-US" sz="1800" dirty="0"/>
                        </a:p>
                      </a:txBody>
                      <a:tcPr/>
                    </a:tc>
                    <a:tc>
                      <a:txBody>
                        <a:bodyPr/>
                        <a:lstStyle/>
                        <a:p>
                          <a:r>
                            <a:rPr kumimoji="1" lang="ja-JP" altLang="en-US" sz="1800" dirty="0" smtClean="0"/>
                            <a:t>探索領域</a:t>
                          </a:r>
                          <a:endParaRPr kumimoji="1" lang="ja-JP" altLang="en-US" sz="1800" dirty="0"/>
                        </a:p>
                      </a:txBody>
                      <a:tcPr/>
                    </a:tc>
                    <a:tc>
                      <a:txBody>
                        <a:bodyPr/>
                        <a:lstStyle/>
                        <a:p>
                          <a:endParaRPr lang="ja-JP"/>
                        </a:p>
                      </a:txBody>
                      <a:tcPr>
                        <a:blipFill>
                          <a:blip r:embed="rId5"/>
                          <a:stretch>
                            <a:fillRect l="-230472" t="-20755" r="-149785" b="-177358"/>
                          </a:stretch>
                        </a:blipFill>
                      </a:tcPr>
                    </a:tc>
                    <a:tc>
                      <a:txBody>
                        <a:bodyPr/>
                        <a:lstStyle/>
                        <a:p>
                          <a:r>
                            <a:rPr kumimoji="1" lang="ja-JP" altLang="en-US" sz="1800" dirty="0" smtClean="0"/>
                            <a:t>最適解数</a:t>
                          </a:r>
                          <a:endParaRPr kumimoji="1" lang="ja-JP" altLang="en-US" sz="1800" dirty="0"/>
                        </a:p>
                      </a:txBody>
                      <a:tcPr/>
                    </a:tc>
                    <a:tc>
                      <a:txBody>
                        <a:bodyPr/>
                        <a:lstStyle/>
                        <a:p>
                          <a:r>
                            <a:rPr kumimoji="1" lang="ja-JP" altLang="en-US" sz="1800" dirty="0" smtClean="0"/>
                            <a:t>局所解数</a:t>
                          </a:r>
                          <a:endParaRPr kumimoji="1" lang="ja-JP" altLang="en-US" sz="1800" dirty="0"/>
                        </a:p>
                      </a:txBody>
                      <a:tcPr/>
                    </a:tc>
                    <a:extLst>
                      <a:ext uri="{0D108BD9-81ED-4DB2-BD59-A6C34878D82A}">
                        <a16:rowId xmlns:a16="http://schemas.microsoft.com/office/drawing/2014/main" val="700056718"/>
                      </a:ext>
                    </a:extLst>
                  </a:tr>
                  <a:tr h="370840">
                    <a:tc>
                      <a:txBody>
                        <a:bodyPr/>
                        <a:lstStyle/>
                        <a:p>
                          <a:r>
                            <a:rPr kumimoji="1" lang="en-US" altLang="ja-JP" sz="1800" dirty="0" err="1" smtClean="0"/>
                            <a:t>Griewank</a:t>
                          </a:r>
                          <a:endParaRPr kumimoji="1" lang="ja-JP" altLang="en-US" sz="1800" dirty="0"/>
                        </a:p>
                      </a:txBody>
                      <a:tcPr/>
                    </a:tc>
                    <a:tc>
                      <a:txBody>
                        <a:bodyPr/>
                        <a:lstStyle/>
                        <a:p>
                          <a:endParaRPr lang="ja-JP"/>
                        </a:p>
                      </a:txBody>
                      <a:tcPr>
                        <a:blipFill>
                          <a:blip r:embed="rId5"/>
                          <a:stretch>
                            <a:fillRect l="-69401" t="-209836" r="-183596" b="-208197"/>
                          </a:stretch>
                        </a:blipFill>
                      </a:tcPr>
                    </a:tc>
                    <a:tc>
                      <a:txBody>
                        <a:bodyPr/>
                        <a:lstStyle/>
                        <a:p>
                          <a:pPr algn="ctr"/>
                          <a:r>
                            <a:rPr kumimoji="1" lang="en-US" altLang="ja-JP" sz="1800" dirty="0" smtClean="0"/>
                            <a:t>0</a:t>
                          </a:r>
                          <a:endParaRPr kumimoji="1" lang="ja-JP" altLang="en-US" sz="1800" dirty="0"/>
                        </a:p>
                      </a:txBody>
                      <a:tcPr/>
                    </a:tc>
                    <a:tc>
                      <a:txBody>
                        <a:bodyPr/>
                        <a:lstStyle/>
                        <a:p>
                          <a:endParaRPr lang="ja-JP"/>
                        </a:p>
                      </a:txBody>
                      <a:tcPr>
                        <a:blipFill>
                          <a:blip r:embed="rId5"/>
                          <a:stretch>
                            <a:fillRect l="-520270" t="-209836" r="-135811" b="-208197"/>
                          </a:stretch>
                        </a:blipFill>
                      </a:tcPr>
                    </a:tc>
                    <a:tc>
                      <a:txBody>
                        <a:bodyPr/>
                        <a:lstStyle/>
                        <a:p>
                          <a:pPr algn="ctr"/>
                          <a:r>
                            <a:rPr kumimoji="1" lang="en-US" altLang="ja-JP" sz="1800" dirty="0" smtClean="0"/>
                            <a:t>16</a:t>
                          </a:r>
                          <a:endParaRPr kumimoji="1" lang="ja-JP" altLang="en-US" sz="1800" dirty="0"/>
                        </a:p>
                      </a:txBody>
                      <a:tcPr/>
                    </a:tc>
                    <a:extLst>
                      <a:ext uri="{0D108BD9-81ED-4DB2-BD59-A6C34878D82A}">
                        <a16:rowId xmlns:a16="http://schemas.microsoft.com/office/drawing/2014/main" val="1066031694"/>
                      </a:ext>
                    </a:extLst>
                  </a:tr>
                </a:tbl>
              </a:graphicData>
            </a:graphic>
          </p:graphicFrame>
        </mc:Fallback>
      </mc:AlternateContent>
      <p:sp>
        <p:nvSpPr>
          <p:cNvPr id="10" name="タイトル 1 1 1"/>
          <p:cNvSpPr>
            <a:spLocks noGrp="1"/>
          </p:cNvSpPr>
          <p:nvPr>
            <p:ph type="title"/>
          </p:nvPr>
        </p:nvSpPr>
        <p:spPr>
          <a:xfrm>
            <a:off x="3100754" y="64482"/>
            <a:ext cx="6043246" cy="1101969"/>
          </a:xfrm>
        </p:spPr>
        <p:txBody>
          <a:bodyPr/>
          <a:lstStyle/>
          <a:p>
            <a:endParaRPr lang="ja-JP" altLang="en-US" dirty="0"/>
          </a:p>
        </p:txBody>
      </p:sp>
      <p:sp>
        <p:nvSpPr>
          <p:cNvPr id="11" name="タイトル 1 1 2"/>
          <p:cNvSpPr txBox="1">
            <a:spLocks/>
          </p:cNvSpPr>
          <p:nvPr/>
        </p:nvSpPr>
        <p:spPr>
          <a:xfrm>
            <a:off x="381794"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4000" b="1" dirty="0">
                <a:solidFill>
                  <a:schemeClr val="bg1"/>
                </a:solidFill>
              </a:rPr>
              <a:t>付録</a:t>
            </a:r>
            <a:r>
              <a:rPr lang="en-US" altLang="ja-JP" sz="4000" b="1" dirty="0" smtClean="0">
                <a:solidFill>
                  <a:schemeClr val="bg1"/>
                </a:solidFill>
              </a:rPr>
              <a:t>	</a:t>
            </a:r>
            <a:endParaRPr lang="ja-JP" altLang="en-US" sz="4000" b="1" dirty="0">
              <a:solidFill>
                <a:schemeClr val="bg1"/>
              </a:solidFill>
            </a:endParaRPr>
          </a:p>
        </p:txBody>
      </p:sp>
      <p:pic>
        <p:nvPicPr>
          <p:cNvPr id="13" name="図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3897" y="1331640"/>
            <a:ext cx="2275561" cy="1706671"/>
          </a:xfrm>
          <a:prstGeom prst="rect">
            <a:avLst/>
          </a:prstGeom>
        </p:spPr>
      </p:pic>
      <p:pic>
        <p:nvPicPr>
          <p:cNvPr id="6" name="図 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765234" y="1823103"/>
            <a:ext cx="4146287" cy="737523"/>
          </a:xfrm>
          <a:prstGeom prst="rect">
            <a:avLst/>
          </a:prstGeom>
        </p:spPr>
      </p:pic>
      <p:pic>
        <p:nvPicPr>
          <p:cNvPr id="12" name="コンテンツ プレースホルダー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9999" y="4818395"/>
            <a:ext cx="2208000" cy="1656000"/>
          </a:xfrm>
          <a:prstGeom prst="rect">
            <a:avLst/>
          </a:prstGeom>
        </p:spPr>
      </p:pic>
      <p:pic>
        <p:nvPicPr>
          <p:cNvPr id="14" name="図 1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689458" y="5018323"/>
            <a:ext cx="4156854" cy="767488"/>
          </a:xfrm>
          <a:prstGeom prst="rect">
            <a:avLst/>
          </a:prstGeom>
        </p:spPr>
      </p:pic>
      <p:pic>
        <p:nvPicPr>
          <p:cNvPr id="16" name="図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13897" y="4836283"/>
            <a:ext cx="2270173" cy="1702630"/>
          </a:xfrm>
          <a:prstGeom prst="rect">
            <a:avLst/>
          </a:prstGeom>
        </p:spPr>
      </p:pic>
      <mc:AlternateContent xmlns:mc="http://schemas.openxmlformats.org/markup-compatibility/2006">
        <mc:Choice xmlns:a14="http://schemas.microsoft.com/office/drawing/2010/main" Requires="a14">
          <p:graphicFrame>
            <p:nvGraphicFramePr>
              <p:cNvPr id="15" name="表 14"/>
              <p:cNvGraphicFramePr>
                <a:graphicFrameLocks noGrp="1"/>
              </p:cNvGraphicFramePr>
              <p:nvPr>
                <p:extLst>
                  <p:ext uri="{D42A27DB-BD31-4B8C-83A1-F6EECF244321}">
                    <p14:modId xmlns:p14="http://schemas.microsoft.com/office/powerpoint/2010/main" val="3320228071"/>
                  </p:ext>
                </p:extLst>
              </p:nvPr>
            </p:nvGraphicFramePr>
            <p:xfrm>
              <a:off x="2055571" y="4250726"/>
              <a:ext cx="6788609" cy="365760"/>
            </p:xfrm>
            <a:graphic>
              <a:graphicData uri="http://schemas.openxmlformats.org/drawingml/2006/table">
                <a:tbl>
                  <a:tblPr firstRow="1" bandRow="1">
                    <a:tableStyleId>{5C22544A-7EE6-4342-B048-85BDC9FD1C3A}</a:tableStyleId>
                  </a:tblPr>
                  <a:tblGrid>
                    <a:gridCol w="1362878">
                      <a:extLst>
                        <a:ext uri="{9D8B030D-6E8A-4147-A177-3AD203B41FA5}">
                          <a16:colId xmlns:a16="http://schemas.microsoft.com/office/drawing/2014/main" val="1920735475"/>
                        </a:ext>
                      </a:extLst>
                    </a:gridCol>
                    <a:gridCol w="1913206">
                      <a:extLst>
                        <a:ext uri="{9D8B030D-6E8A-4147-A177-3AD203B41FA5}">
                          <a16:colId xmlns:a16="http://schemas.microsoft.com/office/drawing/2014/main" val="1190874829"/>
                        </a:ext>
                      </a:extLst>
                    </a:gridCol>
                    <a:gridCol w="1420354">
                      <a:extLst>
                        <a:ext uri="{9D8B030D-6E8A-4147-A177-3AD203B41FA5}">
                          <a16:colId xmlns:a16="http://schemas.microsoft.com/office/drawing/2014/main" val="3614227098"/>
                        </a:ext>
                      </a:extLst>
                    </a:gridCol>
                    <a:gridCol w="908420">
                      <a:extLst>
                        <a:ext uri="{9D8B030D-6E8A-4147-A177-3AD203B41FA5}">
                          <a16:colId xmlns:a16="http://schemas.microsoft.com/office/drawing/2014/main" val="2902250892"/>
                        </a:ext>
                      </a:extLst>
                    </a:gridCol>
                    <a:gridCol w="1183751">
                      <a:extLst>
                        <a:ext uri="{9D8B030D-6E8A-4147-A177-3AD203B41FA5}">
                          <a16:colId xmlns:a16="http://schemas.microsoft.com/office/drawing/2014/main" val="230861473"/>
                        </a:ext>
                      </a:extLst>
                    </a:gridCol>
                  </a:tblGrid>
                  <a:tr h="207926">
                    <a:tc>
                      <a:txBody>
                        <a:bodyPr/>
                        <a:lstStyle/>
                        <a:p>
                          <a14:m>
                            <m:oMath xmlns:m="http://schemas.openxmlformats.org/officeDocument/2006/math">
                              <m:sSub>
                                <m:sSubPr>
                                  <m:ctrlPr>
                                    <a:rPr kumimoji="1" lang="en-US" altLang="ja-JP" sz="1800" b="0" i="1" smtClean="0">
                                      <a:solidFill>
                                        <a:schemeClr val="tx1"/>
                                      </a:solidFill>
                                      <a:latin typeface="Cambria Math" panose="02040503050406030204" pitchFamily="18" charset="0"/>
                                    </a:rPr>
                                  </m:ctrlPr>
                                </m:sSubPr>
                                <m:e>
                                  <m:r>
                                    <a:rPr kumimoji="1" lang="en-US" altLang="ja-JP" sz="1800" b="0" i="1" smtClean="0">
                                      <a:solidFill>
                                        <a:schemeClr val="tx1"/>
                                      </a:solidFill>
                                      <a:latin typeface="Cambria Math" panose="02040503050406030204" pitchFamily="18" charset="0"/>
                                    </a:rPr>
                                    <m:t>𝐹</m:t>
                                  </m:r>
                                </m:e>
                                <m:sub>
                                  <m:r>
                                    <a:rPr kumimoji="1" lang="en-US" altLang="ja-JP" sz="1800" b="0" i="1" smtClean="0">
                                      <a:solidFill>
                                        <a:schemeClr val="tx1"/>
                                      </a:solidFill>
                                      <a:latin typeface="Cambria Math" panose="02040503050406030204" pitchFamily="18" charset="0"/>
                                    </a:rPr>
                                    <m:t>6</m:t>
                                  </m:r>
                                </m:sub>
                              </m:sSub>
                            </m:oMath>
                          </a14:m>
                          <a:r>
                            <a:rPr kumimoji="1" lang="en-US" altLang="ja-JP" sz="1800" b="0" dirty="0" smtClean="0">
                              <a:solidFill>
                                <a:schemeClr val="tx1"/>
                              </a:solidFill>
                            </a:rPr>
                            <a:t>: Shubert</a:t>
                          </a:r>
                          <a:endParaRPr kumimoji="1" lang="ja-JP" altLang="en-US" sz="1800" b="0" dirty="0">
                            <a:solidFill>
                              <a:schemeClr val="tx1"/>
                            </a:solidFill>
                          </a:endParaRPr>
                        </a:p>
                      </a:txBody>
                      <a:tcPr>
                        <a:solidFill>
                          <a:schemeClr val="accent1">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1800" b="0" i="1" smtClean="0">
                                    <a:solidFill>
                                      <a:schemeClr val="tx1"/>
                                    </a:solidFill>
                                    <a:latin typeface="Cambria Math" panose="02040503050406030204" pitchFamily="18" charset="0"/>
                                  </a:rPr>
                                  <m:t>−10</m:t>
                                </m:r>
                                <m:r>
                                  <a:rPr kumimoji="1" lang="en-US" altLang="ja-JP" sz="1800" b="0" i="1" smtClean="0">
                                    <a:solidFill>
                                      <a:schemeClr val="tx1"/>
                                    </a:solidFill>
                                    <a:latin typeface="Cambria Math" panose="02040503050406030204" pitchFamily="18" charset="0"/>
                                    <a:ea typeface="Cambria Math" panose="02040503050406030204" pitchFamily="18" charset="0"/>
                                  </a:rPr>
                                  <m:t>≤</m:t>
                                </m:r>
                                <m:sSub>
                                  <m:sSubPr>
                                    <m:ctrlPr>
                                      <a:rPr kumimoji="1" lang="en-US" altLang="ja-JP" sz="1800" b="0" i="1" smtClean="0">
                                        <a:solidFill>
                                          <a:schemeClr val="tx1"/>
                                        </a:solidFill>
                                        <a:latin typeface="Cambria Math" panose="02040503050406030204" pitchFamily="18" charset="0"/>
                                        <a:ea typeface="Cambria Math" panose="02040503050406030204" pitchFamily="18" charset="0"/>
                                      </a:rPr>
                                    </m:ctrlPr>
                                  </m:sSubPr>
                                  <m:e>
                                    <m:r>
                                      <a:rPr kumimoji="1" lang="en-US" altLang="ja-JP" sz="1800" b="0" i="1" smtClean="0">
                                        <a:solidFill>
                                          <a:schemeClr val="tx1"/>
                                        </a:solidFill>
                                        <a:latin typeface="Cambria Math" panose="02040503050406030204" pitchFamily="18" charset="0"/>
                                        <a:ea typeface="Cambria Math" panose="02040503050406030204" pitchFamily="18" charset="0"/>
                                      </a:rPr>
                                      <m:t>𝑥</m:t>
                                    </m:r>
                                  </m:e>
                                  <m:sub>
                                    <m:r>
                                      <a:rPr kumimoji="1" lang="en-US" altLang="ja-JP" sz="1800" b="0" i="1" smtClean="0">
                                        <a:solidFill>
                                          <a:schemeClr val="tx1"/>
                                        </a:solidFill>
                                        <a:latin typeface="Cambria Math" panose="02040503050406030204" pitchFamily="18" charset="0"/>
                                        <a:ea typeface="Cambria Math" panose="02040503050406030204" pitchFamily="18" charset="0"/>
                                      </a:rPr>
                                      <m:t>𝑖</m:t>
                                    </m:r>
                                  </m:sub>
                                </m:sSub>
                                <m:r>
                                  <a:rPr kumimoji="1" lang="en-US" altLang="ja-JP" sz="1800" b="0" i="1" smtClean="0">
                                    <a:solidFill>
                                      <a:schemeClr val="tx1"/>
                                    </a:solidFill>
                                    <a:latin typeface="Cambria Math" panose="02040503050406030204" pitchFamily="18" charset="0"/>
                                    <a:ea typeface="Cambria Math" panose="02040503050406030204" pitchFamily="18" charset="0"/>
                                  </a:rPr>
                                  <m:t>≤10</m:t>
                                </m:r>
                              </m:oMath>
                            </m:oMathPara>
                          </a14:m>
                          <a:endParaRPr kumimoji="1" lang="ja-JP" altLang="en-US" sz="1800" b="0" dirty="0">
                            <a:solidFill>
                              <a:schemeClr val="tx1"/>
                            </a:solidFill>
                          </a:endParaRPr>
                        </a:p>
                      </a:txBody>
                      <a:tcPr>
                        <a:solidFill>
                          <a:schemeClr val="accent1">
                            <a:lumMod val="40000"/>
                            <a:lumOff val="60000"/>
                          </a:schemeClr>
                        </a:solidFill>
                      </a:tcPr>
                    </a:tc>
                    <a:tc>
                      <a:txBody>
                        <a:bodyPr/>
                        <a:lstStyle/>
                        <a:p>
                          <a:r>
                            <a:rPr kumimoji="1" lang="en-US" altLang="ja-JP" sz="1800" b="0" dirty="0" smtClean="0">
                              <a:solidFill>
                                <a:schemeClr val="tx1"/>
                              </a:solidFill>
                            </a:rPr>
                            <a:t>186.7309</a:t>
                          </a:r>
                          <a:endParaRPr kumimoji="1" lang="ja-JP" altLang="en-US" sz="1800" b="0" dirty="0">
                            <a:solidFill>
                              <a:schemeClr val="tx1"/>
                            </a:solidFill>
                          </a:endParaRPr>
                        </a:p>
                      </a:txBody>
                      <a:tcPr>
                        <a:solidFill>
                          <a:schemeClr val="accent1">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r>
                                  <a:rPr kumimoji="1" lang="en-US" altLang="ja-JP" sz="1800" b="0" i="1" smtClean="0">
                                    <a:solidFill>
                                      <a:schemeClr val="tx1"/>
                                    </a:solidFill>
                                    <a:latin typeface="Cambria Math" panose="02040503050406030204" pitchFamily="18" charset="0"/>
                                  </a:rPr>
                                  <m:t>𝐷</m:t>
                                </m:r>
                                <m:r>
                                  <a:rPr kumimoji="1" lang="en-US" altLang="ja-JP" sz="1800" b="0" i="1" smtClean="0">
                                    <a:solidFill>
                                      <a:schemeClr val="tx1"/>
                                    </a:solidFill>
                                    <a:latin typeface="Cambria Math" panose="02040503050406030204" pitchFamily="18" charset="0"/>
                                    <a:ea typeface="Cambria Math" panose="02040503050406030204" pitchFamily="18" charset="0"/>
                                  </a:rPr>
                                  <m:t>∙</m:t>
                                </m:r>
                                <m:sSup>
                                  <m:sSupPr>
                                    <m:ctrlPr>
                                      <a:rPr kumimoji="1" lang="en-US" altLang="ja-JP" sz="1800" b="0" i="1" smtClean="0">
                                        <a:solidFill>
                                          <a:schemeClr val="tx1"/>
                                        </a:solidFill>
                                        <a:latin typeface="Cambria Math" panose="02040503050406030204" pitchFamily="18" charset="0"/>
                                        <a:ea typeface="Cambria Math" panose="02040503050406030204" pitchFamily="18" charset="0"/>
                                      </a:rPr>
                                    </m:ctrlPr>
                                  </m:sSupPr>
                                  <m:e>
                                    <m:r>
                                      <a:rPr kumimoji="1" lang="en-US" altLang="ja-JP" sz="1800" b="0" i="1" smtClean="0">
                                        <a:solidFill>
                                          <a:schemeClr val="tx1"/>
                                        </a:solidFill>
                                        <a:latin typeface="Cambria Math" panose="02040503050406030204" pitchFamily="18" charset="0"/>
                                        <a:ea typeface="Cambria Math" panose="02040503050406030204" pitchFamily="18" charset="0"/>
                                      </a:rPr>
                                      <m:t>3</m:t>
                                    </m:r>
                                  </m:e>
                                  <m:sup>
                                    <m:r>
                                      <a:rPr kumimoji="1" lang="en-US" altLang="ja-JP" sz="1800" b="0" i="1" smtClean="0">
                                        <a:solidFill>
                                          <a:schemeClr val="tx1"/>
                                        </a:solidFill>
                                        <a:latin typeface="Cambria Math" panose="02040503050406030204" pitchFamily="18" charset="0"/>
                                        <a:ea typeface="Cambria Math" panose="02040503050406030204" pitchFamily="18" charset="0"/>
                                      </a:rPr>
                                      <m:t>𝐷</m:t>
                                    </m:r>
                                  </m:sup>
                                </m:sSup>
                              </m:oMath>
                            </m:oMathPara>
                          </a14:m>
                          <a:endParaRPr kumimoji="1" lang="ja-JP" altLang="en-US" sz="1800" b="0" dirty="0">
                            <a:solidFill>
                              <a:schemeClr val="tx1"/>
                            </a:solidFill>
                          </a:endParaRPr>
                        </a:p>
                      </a:txBody>
                      <a:tcPr>
                        <a:solidFill>
                          <a:schemeClr val="accent1">
                            <a:lumMod val="40000"/>
                            <a:lumOff val="60000"/>
                          </a:schemeClr>
                        </a:solidFill>
                      </a:tcPr>
                    </a:tc>
                    <a:tc>
                      <a:txBody>
                        <a:bodyPr/>
                        <a:lstStyle/>
                        <a:p>
                          <a:r>
                            <a:rPr kumimoji="1" lang="en-US" altLang="ja-JP" sz="1800" b="0" dirty="0" smtClean="0">
                              <a:solidFill>
                                <a:schemeClr val="tx1"/>
                              </a:solidFill>
                            </a:rPr>
                            <a:t>0</a:t>
                          </a:r>
                          <a:endParaRPr kumimoji="1" lang="ja-JP" altLang="en-US" sz="1800" b="0" dirty="0">
                            <a:solidFill>
                              <a:schemeClr val="tx1"/>
                            </a:solidFill>
                          </a:endParaRPr>
                        </a:p>
                      </a:txBody>
                      <a:tcPr>
                        <a:solidFill>
                          <a:schemeClr val="accent1">
                            <a:lumMod val="40000"/>
                            <a:lumOff val="60000"/>
                          </a:schemeClr>
                        </a:solidFill>
                      </a:tcPr>
                    </a:tc>
                    <a:extLst>
                      <a:ext uri="{0D108BD9-81ED-4DB2-BD59-A6C34878D82A}">
                        <a16:rowId xmlns:a16="http://schemas.microsoft.com/office/drawing/2014/main" val="1066031694"/>
                      </a:ext>
                    </a:extLst>
                  </a:tr>
                </a:tbl>
              </a:graphicData>
            </a:graphic>
          </p:graphicFrame>
        </mc:Choice>
        <mc:Fallback>
          <p:graphicFrame>
            <p:nvGraphicFramePr>
              <p:cNvPr id="15" name="表 14"/>
              <p:cNvGraphicFramePr>
                <a:graphicFrameLocks noGrp="1"/>
              </p:cNvGraphicFramePr>
              <p:nvPr>
                <p:extLst>
                  <p:ext uri="{D42A27DB-BD31-4B8C-83A1-F6EECF244321}">
                    <p14:modId xmlns:p14="http://schemas.microsoft.com/office/powerpoint/2010/main" val="3320228071"/>
                  </p:ext>
                </p:extLst>
              </p:nvPr>
            </p:nvGraphicFramePr>
            <p:xfrm>
              <a:off x="2055571" y="4250726"/>
              <a:ext cx="6788609" cy="365760"/>
            </p:xfrm>
            <a:graphic>
              <a:graphicData uri="http://schemas.openxmlformats.org/drawingml/2006/table">
                <a:tbl>
                  <a:tblPr firstRow="1" bandRow="1">
                    <a:tableStyleId>{5C22544A-7EE6-4342-B048-85BDC9FD1C3A}</a:tableStyleId>
                  </a:tblPr>
                  <a:tblGrid>
                    <a:gridCol w="1362878">
                      <a:extLst>
                        <a:ext uri="{9D8B030D-6E8A-4147-A177-3AD203B41FA5}">
                          <a16:colId xmlns:a16="http://schemas.microsoft.com/office/drawing/2014/main" val="1920735475"/>
                        </a:ext>
                      </a:extLst>
                    </a:gridCol>
                    <a:gridCol w="1913206">
                      <a:extLst>
                        <a:ext uri="{9D8B030D-6E8A-4147-A177-3AD203B41FA5}">
                          <a16:colId xmlns:a16="http://schemas.microsoft.com/office/drawing/2014/main" val="1190874829"/>
                        </a:ext>
                      </a:extLst>
                    </a:gridCol>
                    <a:gridCol w="1420354">
                      <a:extLst>
                        <a:ext uri="{9D8B030D-6E8A-4147-A177-3AD203B41FA5}">
                          <a16:colId xmlns:a16="http://schemas.microsoft.com/office/drawing/2014/main" val="3614227098"/>
                        </a:ext>
                      </a:extLst>
                    </a:gridCol>
                    <a:gridCol w="908420">
                      <a:extLst>
                        <a:ext uri="{9D8B030D-6E8A-4147-A177-3AD203B41FA5}">
                          <a16:colId xmlns:a16="http://schemas.microsoft.com/office/drawing/2014/main" val="2902250892"/>
                        </a:ext>
                      </a:extLst>
                    </a:gridCol>
                    <a:gridCol w="1183751">
                      <a:extLst>
                        <a:ext uri="{9D8B030D-6E8A-4147-A177-3AD203B41FA5}">
                          <a16:colId xmlns:a16="http://schemas.microsoft.com/office/drawing/2014/main" val="230861473"/>
                        </a:ext>
                      </a:extLst>
                    </a:gridCol>
                  </a:tblGrid>
                  <a:tr h="365760">
                    <a:tc>
                      <a:txBody>
                        <a:bodyPr/>
                        <a:lstStyle/>
                        <a:p>
                          <a:endParaRPr lang="ja-JP"/>
                        </a:p>
                      </a:txBody>
                      <a:tcPr>
                        <a:blipFill>
                          <a:blip r:embed="rId11"/>
                          <a:stretch>
                            <a:fillRect l="-446" t="-209836" r="-399107" b="-208197"/>
                          </a:stretch>
                        </a:blipFill>
                      </a:tcPr>
                    </a:tc>
                    <a:tc>
                      <a:txBody>
                        <a:bodyPr/>
                        <a:lstStyle/>
                        <a:p>
                          <a:endParaRPr lang="ja-JP"/>
                        </a:p>
                      </a:txBody>
                      <a:tcPr>
                        <a:blipFill>
                          <a:blip r:embed="rId11"/>
                          <a:stretch>
                            <a:fillRect l="-71656" t="-209836" r="-184713" b="-208197"/>
                          </a:stretch>
                        </a:blipFill>
                      </a:tcPr>
                    </a:tc>
                    <a:tc>
                      <a:txBody>
                        <a:bodyPr/>
                        <a:lstStyle/>
                        <a:p>
                          <a:r>
                            <a:rPr kumimoji="1" lang="en-US" altLang="ja-JP" sz="1800" b="0" dirty="0" smtClean="0">
                              <a:solidFill>
                                <a:schemeClr val="tx1"/>
                              </a:solidFill>
                            </a:rPr>
                            <a:t>186.7309</a:t>
                          </a:r>
                          <a:endParaRPr kumimoji="1" lang="ja-JP" altLang="en-US" sz="1800" b="0" dirty="0">
                            <a:solidFill>
                              <a:schemeClr val="tx1"/>
                            </a:solidFill>
                          </a:endParaRPr>
                        </a:p>
                      </a:txBody>
                      <a:tcPr>
                        <a:solidFill>
                          <a:schemeClr val="accent1">
                            <a:lumMod val="40000"/>
                            <a:lumOff val="60000"/>
                          </a:schemeClr>
                        </a:solidFill>
                      </a:tcPr>
                    </a:tc>
                    <a:tc>
                      <a:txBody>
                        <a:bodyPr/>
                        <a:lstStyle/>
                        <a:p>
                          <a:endParaRPr lang="ja-JP"/>
                        </a:p>
                      </a:txBody>
                      <a:tcPr>
                        <a:blipFill>
                          <a:blip r:embed="rId11"/>
                          <a:stretch>
                            <a:fillRect l="-518121" t="-209836" r="-132886" b="-208197"/>
                          </a:stretch>
                        </a:blipFill>
                      </a:tcPr>
                    </a:tc>
                    <a:tc>
                      <a:txBody>
                        <a:bodyPr/>
                        <a:lstStyle/>
                        <a:p>
                          <a:r>
                            <a:rPr kumimoji="1" lang="en-US" altLang="ja-JP" sz="1800" b="0" dirty="0" smtClean="0">
                              <a:solidFill>
                                <a:schemeClr val="tx1"/>
                              </a:solidFill>
                            </a:rPr>
                            <a:t>0</a:t>
                          </a:r>
                          <a:endParaRPr kumimoji="1" lang="ja-JP" altLang="en-US" sz="1800" b="0" dirty="0">
                            <a:solidFill>
                              <a:schemeClr val="tx1"/>
                            </a:solidFill>
                          </a:endParaRPr>
                        </a:p>
                      </a:txBody>
                      <a:tcPr>
                        <a:solidFill>
                          <a:schemeClr val="accent1">
                            <a:lumMod val="40000"/>
                            <a:lumOff val="60000"/>
                          </a:schemeClr>
                        </a:solidFill>
                      </a:tcPr>
                    </a:tc>
                    <a:extLst>
                      <a:ext uri="{0D108BD9-81ED-4DB2-BD59-A6C34878D82A}">
                        <a16:rowId xmlns:a16="http://schemas.microsoft.com/office/drawing/2014/main" val="1066031694"/>
                      </a:ext>
                    </a:extLst>
                  </a:tr>
                </a:tbl>
              </a:graphicData>
            </a:graphic>
          </p:graphicFrame>
        </mc:Fallback>
      </mc:AlternateContent>
    </p:spTree>
    <p:extLst>
      <p:ext uri="{BB962C8B-B14F-4D97-AF65-F5344CB8AC3E}">
        <p14:creationId xmlns:p14="http://schemas.microsoft.com/office/powerpoint/2010/main" val="21830056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進化計算シンポコンペ</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r>
              <a:rPr kumimoji="1" lang="ja-JP" altLang="en-US" sz="2400" b="1" dirty="0" smtClean="0"/>
              <a:t>月周回衛星「かぐや」のデータを用いた</a:t>
            </a:r>
            <a:r>
              <a:rPr kumimoji="1" lang="en-US" altLang="ja-JP" sz="2400" b="1" dirty="0" smtClean="0"/>
              <a:t/>
            </a:r>
            <a:br>
              <a:rPr kumimoji="1" lang="en-US" altLang="ja-JP" sz="2400" b="1" dirty="0" smtClean="0"/>
            </a:br>
            <a:r>
              <a:rPr kumimoji="1" lang="ja-JP" altLang="en-US" sz="2400" b="1" dirty="0" smtClean="0"/>
              <a:t>多目的最適化による月着陸最適候補地の選定</a:t>
            </a:r>
            <a:endParaRPr kumimoji="1" lang="en-US" altLang="ja-JP" sz="2400" b="1" dirty="0" smtClean="0"/>
          </a:p>
          <a:p>
            <a:r>
              <a:rPr kumimoji="1" lang="ja-JP" altLang="en-US" sz="2400" b="1" dirty="0" smtClean="0"/>
              <a:t>背景</a:t>
            </a:r>
            <a:endParaRPr kumimoji="1" lang="en-US" altLang="ja-JP" sz="2400" b="1" dirty="0" smtClean="0"/>
          </a:p>
          <a:p>
            <a:pPr lvl="1"/>
            <a:r>
              <a:rPr lang="ja-JP" altLang="en-US" sz="2000" dirty="0" smtClean="0"/>
              <a:t>月面探査において探査機の電力供給は太陽光発電のみ</a:t>
            </a:r>
            <a:r>
              <a:rPr lang="en-US" altLang="ja-JP" sz="2000" dirty="0" smtClean="0"/>
              <a:t/>
            </a:r>
            <a:br>
              <a:rPr lang="en-US" altLang="ja-JP" sz="2000" dirty="0" smtClean="0"/>
            </a:br>
            <a:r>
              <a:rPr lang="ja-JP" altLang="en-US" sz="2000" dirty="0" smtClean="0"/>
              <a:t>となるため，日照の確保は非常に重要</a:t>
            </a:r>
            <a:r>
              <a:rPr lang="en-US" altLang="ja-JP" sz="2000" dirty="0" smtClean="0"/>
              <a:t/>
            </a:r>
            <a:br>
              <a:rPr lang="en-US" altLang="ja-JP" sz="2000" dirty="0" smtClean="0"/>
            </a:br>
            <a:r>
              <a:rPr lang="en-US" altLang="ja-JP" sz="2000" dirty="0" smtClean="0"/>
              <a:t/>
            </a:r>
            <a:br>
              <a:rPr lang="en-US" altLang="ja-JP" sz="2000" dirty="0" smtClean="0"/>
            </a:br>
            <a:r>
              <a:rPr lang="ja-JP" altLang="en-US" sz="2000" dirty="0" smtClean="0"/>
              <a:t>➡ 特徴的な物質及び地形が存在する地点付近かつ日照条件の良い場所を着陸地点とすることが望ましい</a:t>
            </a:r>
            <a:endParaRPr lang="en-US" altLang="ja-JP" sz="2000" dirty="0" smtClean="0"/>
          </a:p>
          <a:p>
            <a:pPr lvl="1"/>
            <a:endParaRPr kumimoji="1" lang="en-US" altLang="ja-JP" sz="2000" dirty="0"/>
          </a:p>
          <a:p>
            <a:pPr lvl="1"/>
            <a:r>
              <a:rPr lang="ja-JP" altLang="en-US" sz="2000" dirty="0" smtClean="0"/>
              <a:t>以下の</a:t>
            </a:r>
            <a:r>
              <a:rPr lang="en-US" altLang="ja-JP" sz="2000" dirty="0" smtClean="0"/>
              <a:t>3</a:t>
            </a:r>
            <a:r>
              <a:rPr lang="ja-JP" altLang="en-US" sz="2000" dirty="0" smtClean="0"/>
              <a:t>点が探査を維持する条件の例として挙げられる</a:t>
            </a:r>
            <a:endParaRPr lang="en-US" altLang="ja-JP" sz="2000" dirty="0" smtClean="0"/>
          </a:p>
          <a:p>
            <a:pPr lvl="2"/>
            <a:r>
              <a:rPr lang="ja-JP" altLang="en-US" sz="1800" dirty="0">
                <a:solidFill>
                  <a:srgbClr val="FF0000"/>
                </a:solidFill>
              </a:rPr>
              <a:t>地上との通信条件の良さ（</a:t>
            </a:r>
            <a:r>
              <a:rPr lang="en-US" altLang="ja-JP" sz="1800" dirty="0">
                <a:solidFill>
                  <a:srgbClr val="FF0000"/>
                </a:solidFill>
              </a:rPr>
              <a:t>f1: </a:t>
            </a:r>
            <a:r>
              <a:rPr lang="en-US" altLang="ja-JP" sz="1800" dirty="0" smtClean="0">
                <a:solidFill>
                  <a:srgbClr val="FF0000"/>
                </a:solidFill>
              </a:rPr>
              <a:t>-</a:t>
            </a:r>
            <a:r>
              <a:rPr lang="ja-JP" altLang="en-US" sz="1800" dirty="0" smtClean="0">
                <a:solidFill>
                  <a:srgbClr val="FF0000"/>
                </a:solidFill>
              </a:rPr>
              <a:t>通算</a:t>
            </a:r>
            <a:r>
              <a:rPr lang="ja-JP" altLang="en-US" sz="1800" dirty="0">
                <a:solidFill>
                  <a:srgbClr val="FF0000"/>
                </a:solidFill>
              </a:rPr>
              <a:t>通信日数</a:t>
            </a:r>
            <a:r>
              <a:rPr lang="ja-JP" altLang="en-US" sz="1800" dirty="0" smtClean="0">
                <a:solidFill>
                  <a:srgbClr val="FF0000"/>
                </a:solidFill>
              </a:rPr>
              <a:t>）</a:t>
            </a:r>
            <a:endParaRPr kumimoji="1" lang="en-US" altLang="ja-JP" sz="1800" dirty="0" smtClean="0">
              <a:solidFill>
                <a:srgbClr val="FF0000"/>
              </a:solidFill>
            </a:endParaRPr>
          </a:p>
          <a:p>
            <a:pPr lvl="2"/>
            <a:r>
              <a:rPr kumimoji="1" lang="ja-JP" altLang="en-US" sz="1800" dirty="0" smtClean="0">
                <a:solidFill>
                  <a:srgbClr val="FF0000"/>
                </a:solidFill>
              </a:rPr>
              <a:t>日照</a:t>
            </a:r>
            <a:r>
              <a:rPr kumimoji="1" lang="ja-JP" altLang="en-US" sz="1800" dirty="0">
                <a:solidFill>
                  <a:srgbClr val="FF0000"/>
                </a:solidFill>
              </a:rPr>
              <a:t>条件</a:t>
            </a:r>
            <a:r>
              <a:rPr kumimoji="1" lang="ja-JP" altLang="en-US" sz="1800" dirty="0" smtClean="0">
                <a:solidFill>
                  <a:srgbClr val="FF0000"/>
                </a:solidFill>
              </a:rPr>
              <a:t>の良さ（</a:t>
            </a:r>
            <a:r>
              <a:rPr lang="en-US" altLang="ja-JP" sz="1800" dirty="0">
                <a:solidFill>
                  <a:srgbClr val="FF0000"/>
                </a:solidFill>
              </a:rPr>
              <a:t>c</a:t>
            </a:r>
            <a:r>
              <a:rPr kumimoji="1" lang="en-US" altLang="ja-JP" sz="1800" dirty="0" smtClean="0">
                <a:solidFill>
                  <a:srgbClr val="FF0000"/>
                </a:solidFill>
              </a:rPr>
              <a:t>1: </a:t>
            </a:r>
            <a:r>
              <a:rPr kumimoji="1" lang="ja-JP" altLang="en-US" sz="1800" dirty="0" smtClean="0">
                <a:solidFill>
                  <a:srgbClr val="FF0000"/>
                </a:solidFill>
              </a:rPr>
              <a:t>連続日陰日数）</a:t>
            </a:r>
            <a:endParaRPr kumimoji="1" lang="en-US" altLang="ja-JP" sz="1800" dirty="0" smtClean="0">
              <a:solidFill>
                <a:srgbClr val="FF0000"/>
              </a:solidFill>
            </a:endParaRPr>
          </a:p>
          <a:p>
            <a:pPr lvl="2"/>
            <a:r>
              <a:rPr kumimoji="1" lang="ja-JP" altLang="en-US" sz="1800" dirty="0" smtClean="0">
                <a:solidFill>
                  <a:srgbClr val="FF0000"/>
                </a:solidFill>
              </a:rPr>
              <a:t>傾斜</a:t>
            </a:r>
            <a:r>
              <a:rPr kumimoji="1" lang="ja-JP" altLang="en-US" sz="1800" dirty="0">
                <a:solidFill>
                  <a:srgbClr val="FF0000"/>
                </a:solidFill>
              </a:rPr>
              <a:t>角</a:t>
            </a:r>
            <a:r>
              <a:rPr kumimoji="1" lang="ja-JP" altLang="en-US" sz="1800" dirty="0" smtClean="0">
                <a:solidFill>
                  <a:srgbClr val="FF0000"/>
                </a:solidFill>
              </a:rPr>
              <a:t>の小ささ（</a:t>
            </a:r>
            <a:r>
              <a:rPr kumimoji="1" lang="en-US" altLang="ja-JP" sz="1800" dirty="0" smtClean="0">
                <a:solidFill>
                  <a:srgbClr val="FF0000"/>
                </a:solidFill>
              </a:rPr>
              <a:t>c2</a:t>
            </a:r>
            <a:r>
              <a:rPr kumimoji="1" lang="ja-JP" altLang="en-US" sz="1800" dirty="0" smtClean="0">
                <a:solidFill>
                  <a:srgbClr val="FF0000"/>
                </a:solidFill>
              </a:rPr>
              <a:t>）</a:t>
            </a:r>
            <a:endParaRPr kumimoji="1" lang="ja-JP" altLang="en-US" sz="1800" dirty="0">
              <a:solidFill>
                <a:srgbClr val="FF0000"/>
              </a:solidFill>
            </a:endParaRPr>
          </a:p>
        </p:txBody>
      </p:sp>
      <p:sp>
        <p:nvSpPr>
          <p:cNvPr id="4" name="スライド番号プレースホルダー 3"/>
          <p:cNvSpPr>
            <a:spLocks noGrp="1"/>
          </p:cNvSpPr>
          <p:nvPr>
            <p:ph type="sldNum" sz="quarter" idx="12"/>
          </p:nvPr>
        </p:nvSpPr>
        <p:spPr/>
        <p:txBody>
          <a:bodyPr/>
          <a:lstStyle/>
          <a:p>
            <a:fld id="{E2CF13C1-FE9C-4094-ADF4-C8AE6999A6FB}" type="slidenum">
              <a:rPr lang="ja-JP" altLang="en-US" smtClean="0"/>
              <a:pPr/>
              <a:t>2</a:t>
            </a:fld>
            <a:endParaRPr lang="ja-JP" altLang="en-US"/>
          </a:p>
        </p:txBody>
      </p:sp>
      <p:sp>
        <p:nvSpPr>
          <p:cNvPr id="5" name="タイトル 1"/>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4000" b="1" dirty="0" smtClean="0">
                <a:solidFill>
                  <a:schemeClr val="bg1"/>
                </a:solidFill>
              </a:rPr>
              <a:t>やったこ</a:t>
            </a:r>
            <a:r>
              <a:rPr lang="ja-JP" altLang="en-US" sz="4000" b="1" dirty="0">
                <a:solidFill>
                  <a:schemeClr val="bg1"/>
                </a:solidFill>
              </a:rPr>
              <a:t>と</a:t>
            </a:r>
          </a:p>
        </p:txBody>
      </p:sp>
    </p:spTree>
    <p:extLst>
      <p:ext uri="{BB962C8B-B14F-4D97-AF65-F5344CB8AC3E}">
        <p14:creationId xmlns:p14="http://schemas.microsoft.com/office/powerpoint/2010/main" val="12443831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E2CF13C1-FE9C-4094-ADF4-C8AE6999A6FB}" type="slidenum">
              <a:rPr kumimoji="1" lang="ja-JP" altLang="en-US" sz="1400" smtClean="0"/>
              <a:t>20</a:t>
            </a:fld>
            <a:endParaRPr kumimoji="1" lang="ja-JP" altLang="en-US" sz="1400"/>
          </a:p>
        </p:txBody>
      </p:sp>
      <p:pic>
        <p:nvPicPr>
          <p:cNvPr id="5" name="コンテンツ プレースホルダー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1383" y="1452860"/>
            <a:ext cx="3907795" cy="2930846"/>
          </a:xfrm>
        </p:spPr>
      </p:pic>
      <p:pic>
        <p:nvPicPr>
          <p:cNvPr id="2" name="図 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81794" y="4409423"/>
            <a:ext cx="4184384" cy="772571"/>
          </a:xfrm>
          <a:prstGeom prst="rect">
            <a:avLst/>
          </a:prstGeom>
        </p:spPr>
      </p:pic>
      <mc:AlternateContent xmlns:mc="http://schemas.openxmlformats.org/markup-compatibility/2006" xmlns:a14="http://schemas.microsoft.com/office/drawing/2010/main">
        <mc:Choice Requires="a14">
          <p:graphicFrame>
            <p:nvGraphicFramePr>
              <p:cNvPr id="9" name="表 8"/>
              <p:cNvGraphicFramePr>
                <a:graphicFrameLocks noGrp="1"/>
              </p:cNvGraphicFramePr>
              <p:nvPr>
                <p:extLst>
                  <p:ext uri="{D42A27DB-BD31-4B8C-83A1-F6EECF244321}">
                    <p14:modId xmlns:p14="http://schemas.microsoft.com/office/powerpoint/2010/main" val="4032036602"/>
                  </p:ext>
                </p:extLst>
              </p:nvPr>
            </p:nvGraphicFramePr>
            <p:xfrm>
              <a:off x="381794" y="5458268"/>
              <a:ext cx="8040339" cy="792480"/>
            </p:xfrm>
            <a:graphic>
              <a:graphicData uri="http://schemas.openxmlformats.org/drawingml/2006/table">
                <a:tbl>
                  <a:tblPr firstRow="1" bandRow="1">
                    <a:tableStyleId>{5C22544A-7EE6-4342-B048-85BDC9FD1C3A}</a:tableStyleId>
                  </a:tblPr>
                  <a:tblGrid>
                    <a:gridCol w="1512824">
                      <a:extLst>
                        <a:ext uri="{9D8B030D-6E8A-4147-A177-3AD203B41FA5}">
                          <a16:colId xmlns:a16="http://schemas.microsoft.com/office/drawing/2014/main" val="1920735475"/>
                        </a:ext>
                      </a:extLst>
                    </a:gridCol>
                    <a:gridCol w="2153986">
                      <a:extLst>
                        <a:ext uri="{9D8B030D-6E8A-4147-A177-3AD203B41FA5}">
                          <a16:colId xmlns:a16="http://schemas.microsoft.com/office/drawing/2014/main" val="1190874829"/>
                        </a:ext>
                      </a:extLst>
                    </a:gridCol>
                    <a:gridCol w="1457843">
                      <a:extLst>
                        <a:ext uri="{9D8B030D-6E8A-4147-A177-3AD203B41FA5}">
                          <a16:colId xmlns:a16="http://schemas.microsoft.com/office/drawing/2014/main" val="3614227098"/>
                        </a:ext>
                      </a:extLst>
                    </a:gridCol>
                    <a:gridCol w="1457843">
                      <a:extLst>
                        <a:ext uri="{9D8B030D-6E8A-4147-A177-3AD203B41FA5}">
                          <a16:colId xmlns:a16="http://schemas.microsoft.com/office/drawing/2014/main" val="2902250892"/>
                        </a:ext>
                      </a:extLst>
                    </a:gridCol>
                    <a:gridCol w="1457843">
                      <a:extLst>
                        <a:ext uri="{9D8B030D-6E8A-4147-A177-3AD203B41FA5}">
                          <a16:colId xmlns:a16="http://schemas.microsoft.com/office/drawing/2014/main" val="230861473"/>
                        </a:ext>
                      </a:extLst>
                    </a:gridCol>
                  </a:tblGrid>
                  <a:tr h="370840">
                    <a:tc>
                      <a:txBody>
                        <a:bodyPr/>
                        <a:lstStyle/>
                        <a:p>
                          <a:r>
                            <a:rPr kumimoji="1" lang="ja-JP" altLang="en-US" sz="2000" dirty="0" smtClean="0"/>
                            <a:t>関数</a:t>
                          </a:r>
                          <a:endParaRPr kumimoji="1" lang="ja-JP" altLang="en-US" sz="2000" dirty="0"/>
                        </a:p>
                      </a:txBody>
                      <a:tcPr/>
                    </a:tc>
                    <a:tc>
                      <a:txBody>
                        <a:bodyPr/>
                        <a:lstStyle/>
                        <a:p>
                          <a:r>
                            <a:rPr kumimoji="1" lang="ja-JP" altLang="en-US" sz="2000" dirty="0" smtClean="0"/>
                            <a:t>探索領域</a:t>
                          </a:r>
                          <a:endParaRPr kumimoji="1" lang="ja-JP" alt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𝐹</m:t>
                                </m:r>
                                <m:d>
                                  <m:dPr>
                                    <m:ctrlPr>
                                      <a:rPr lang="en-US" altLang="ja-JP" sz="2000" i="1" smtClean="0">
                                        <a:latin typeface="Cambria Math" panose="02040503050406030204" pitchFamily="18" charset="0"/>
                                      </a:rPr>
                                    </m:ctrlPr>
                                  </m:dPr>
                                  <m:e>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m:t>
                                        </m:r>
                                      </m:sub>
                                    </m:sSub>
                                  </m:e>
                                </m:d>
                              </m:oMath>
                            </m:oMathPara>
                          </a14:m>
                          <a:endParaRPr kumimoji="1" lang="ja-JP" altLang="en-US" sz="2000" dirty="0"/>
                        </a:p>
                      </a:txBody>
                      <a:tcPr/>
                    </a:tc>
                    <a:tc>
                      <a:txBody>
                        <a:bodyPr/>
                        <a:lstStyle/>
                        <a:p>
                          <a:r>
                            <a:rPr kumimoji="1" lang="ja-JP" altLang="en-US" sz="2000" dirty="0" smtClean="0"/>
                            <a:t>最適解数</a:t>
                          </a:r>
                          <a:endParaRPr kumimoji="1" lang="ja-JP" altLang="en-US" sz="2000" dirty="0"/>
                        </a:p>
                      </a:txBody>
                      <a:tcPr/>
                    </a:tc>
                    <a:tc>
                      <a:txBody>
                        <a:bodyPr/>
                        <a:lstStyle/>
                        <a:p>
                          <a:r>
                            <a:rPr kumimoji="1" lang="ja-JP" altLang="en-US" sz="2000" dirty="0" smtClean="0"/>
                            <a:t>局所解数</a:t>
                          </a:r>
                          <a:endParaRPr kumimoji="1" lang="ja-JP" altLang="en-US" sz="2000" dirty="0"/>
                        </a:p>
                      </a:txBody>
                      <a:tcPr/>
                    </a:tc>
                    <a:extLst>
                      <a:ext uri="{0D108BD9-81ED-4DB2-BD59-A6C34878D82A}">
                        <a16:rowId xmlns:a16="http://schemas.microsoft.com/office/drawing/2014/main" val="700056718"/>
                      </a:ext>
                    </a:extLst>
                  </a:tr>
                  <a:tr h="370840">
                    <a:tc>
                      <a:txBody>
                        <a:bodyPr/>
                        <a:lstStyle/>
                        <a:p>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𝐹</m:t>
                                  </m:r>
                                </m:e>
                                <m:sub>
                                  <m:r>
                                    <a:rPr kumimoji="1" lang="en-US" altLang="ja-JP" sz="2000" b="0" i="1" smtClean="0">
                                      <a:latin typeface="Cambria Math" panose="02040503050406030204" pitchFamily="18" charset="0"/>
                                    </a:rPr>
                                    <m:t>6</m:t>
                                  </m:r>
                                </m:sub>
                              </m:sSub>
                            </m:oMath>
                          </a14:m>
                          <a:r>
                            <a:rPr kumimoji="1" lang="en-US" altLang="ja-JP" sz="2000" dirty="0" smtClean="0"/>
                            <a:t>: Shubert</a:t>
                          </a:r>
                          <a:endParaRPr kumimoji="1" lang="ja-JP" altLang="en-US" sz="20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−10</m:t>
                                </m:r>
                                <m:r>
                                  <a:rPr kumimoji="1" lang="en-US" altLang="ja-JP" sz="2000" b="0" i="1" smtClean="0">
                                    <a:latin typeface="Cambria Math" panose="02040503050406030204" pitchFamily="18" charset="0"/>
                                    <a:ea typeface="Cambria Math" panose="02040503050406030204" pitchFamily="18" charset="0"/>
                                  </a:rPr>
                                  <m:t>≤</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𝑥</m:t>
                                    </m:r>
                                  </m:e>
                                  <m:sub>
                                    <m:r>
                                      <a:rPr kumimoji="1" lang="en-US" altLang="ja-JP" sz="2000" b="0" i="1" smtClean="0">
                                        <a:latin typeface="Cambria Math" panose="02040503050406030204" pitchFamily="18" charset="0"/>
                                        <a:ea typeface="Cambria Math" panose="02040503050406030204" pitchFamily="18" charset="0"/>
                                      </a:rPr>
                                      <m:t>𝑖</m:t>
                                    </m:r>
                                  </m:sub>
                                </m:sSub>
                                <m:r>
                                  <a:rPr kumimoji="1" lang="en-US" altLang="ja-JP" sz="2000" b="0" i="1" smtClean="0">
                                    <a:latin typeface="Cambria Math" panose="02040503050406030204" pitchFamily="18" charset="0"/>
                                    <a:ea typeface="Cambria Math" panose="02040503050406030204" pitchFamily="18" charset="0"/>
                                  </a:rPr>
                                  <m:t>≤10</m:t>
                                </m:r>
                              </m:oMath>
                            </m:oMathPara>
                          </a14:m>
                          <a:endParaRPr kumimoji="1" lang="ja-JP" altLang="en-US" sz="2000" dirty="0"/>
                        </a:p>
                      </a:txBody>
                      <a:tcPr/>
                    </a:tc>
                    <a:tc>
                      <a:txBody>
                        <a:bodyPr/>
                        <a:lstStyle/>
                        <a:p>
                          <a:r>
                            <a:rPr kumimoji="1" lang="en-US" altLang="ja-JP" sz="2000" dirty="0" smtClean="0"/>
                            <a:t>186.7309</a:t>
                          </a:r>
                          <a:endParaRPr kumimoji="1" lang="ja-JP" altLang="en-US" sz="20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𝐷</m:t>
                                </m:r>
                                <m:r>
                                  <a:rPr kumimoji="1" lang="en-US" altLang="ja-JP" sz="2000" b="0" i="1" smtClean="0">
                                    <a:latin typeface="Cambria Math" panose="02040503050406030204" pitchFamily="18" charset="0"/>
                                    <a:ea typeface="Cambria Math" panose="02040503050406030204" pitchFamily="18" charset="0"/>
                                  </a:rPr>
                                  <m:t>∙</m:t>
                                </m:r>
                                <m:sSup>
                                  <m:sSupPr>
                                    <m:ctrlPr>
                                      <a:rPr kumimoji="1" lang="en-US" altLang="ja-JP" sz="2000" b="0" i="1" smtClean="0">
                                        <a:latin typeface="Cambria Math" panose="02040503050406030204" pitchFamily="18" charset="0"/>
                                        <a:ea typeface="Cambria Math" panose="02040503050406030204" pitchFamily="18" charset="0"/>
                                      </a:rPr>
                                    </m:ctrlPr>
                                  </m:sSupPr>
                                  <m:e>
                                    <m:r>
                                      <a:rPr kumimoji="1" lang="en-US" altLang="ja-JP" sz="2000" b="0" i="1" smtClean="0">
                                        <a:latin typeface="Cambria Math" panose="02040503050406030204" pitchFamily="18" charset="0"/>
                                        <a:ea typeface="Cambria Math" panose="02040503050406030204" pitchFamily="18" charset="0"/>
                                      </a:rPr>
                                      <m:t>3</m:t>
                                    </m:r>
                                  </m:e>
                                  <m:sup>
                                    <m:r>
                                      <a:rPr kumimoji="1" lang="en-US" altLang="ja-JP" sz="2000" b="0" i="1" smtClean="0">
                                        <a:latin typeface="Cambria Math" panose="02040503050406030204" pitchFamily="18" charset="0"/>
                                        <a:ea typeface="Cambria Math" panose="02040503050406030204" pitchFamily="18" charset="0"/>
                                      </a:rPr>
                                      <m:t>𝐷</m:t>
                                    </m:r>
                                  </m:sup>
                                </m:sSup>
                              </m:oMath>
                            </m:oMathPara>
                          </a14:m>
                          <a:endParaRPr kumimoji="1" lang="ja-JP" altLang="en-US" sz="2000" dirty="0"/>
                        </a:p>
                      </a:txBody>
                      <a:tcPr/>
                    </a:tc>
                    <a:tc>
                      <a:txBody>
                        <a:bodyPr/>
                        <a:lstStyle/>
                        <a:p>
                          <a:r>
                            <a:rPr kumimoji="1" lang="en-US" altLang="ja-JP" sz="2000" dirty="0" smtClean="0"/>
                            <a:t>0</a:t>
                          </a:r>
                          <a:endParaRPr kumimoji="1" lang="ja-JP" altLang="en-US" sz="2000" dirty="0"/>
                        </a:p>
                      </a:txBody>
                      <a:tcPr/>
                    </a:tc>
                    <a:extLst>
                      <a:ext uri="{0D108BD9-81ED-4DB2-BD59-A6C34878D82A}">
                        <a16:rowId xmlns:a16="http://schemas.microsoft.com/office/drawing/2014/main" val="1066031694"/>
                      </a:ext>
                    </a:extLst>
                  </a:tr>
                </a:tbl>
              </a:graphicData>
            </a:graphic>
          </p:graphicFrame>
        </mc:Choice>
        <mc:Fallback xmlns="">
          <p:graphicFrame>
            <p:nvGraphicFramePr>
              <p:cNvPr id="9" name="表 8"/>
              <p:cNvGraphicFramePr>
                <a:graphicFrameLocks noGrp="1"/>
              </p:cNvGraphicFramePr>
              <p:nvPr>
                <p:extLst>
                  <p:ext uri="{D42A27DB-BD31-4B8C-83A1-F6EECF244321}">
                    <p14:modId xmlns:p14="http://schemas.microsoft.com/office/powerpoint/2010/main" val="4032036602"/>
                  </p:ext>
                </p:extLst>
              </p:nvPr>
            </p:nvGraphicFramePr>
            <p:xfrm>
              <a:off x="381794" y="5458268"/>
              <a:ext cx="8040339" cy="792480"/>
            </p:xfrm>
            <a:graphic>
              <a:graphicData uri="http://schemas.openxmlformats.org/drawingml/2006/table">
                <a:tbl>
                  <a:tblPr firstRow="1" bandRow="1">
                    <a:tableStyleId>{5C22544A-7EE6-4342-B048-85BDC9FD1C3A}</a:tableStyleId>
                  </a:tblPr>
                  <a:tblGrid>
                    <a:gridCol w="1512824">
                      <a:extLst>
                        <a:ext uri="{9D8B030D-6E8A-4147-A177-3AD203B41FA5}">
                          <a16:colId xmlns:a16="http://schemas.microsoft.com/office/drawing/2014/main" val="1920735475"/>
                        </a:ext>
                      </a:extLst>
                    </a:gridCol>
                    <a:gridCol w="2153986">
                      <a:extLst>
                        <a:ext uri="{9D8B030D-6E8A-4147-A177-3AD203B41FA5}">
                          <a16:colId xmlns:a16="http://schemas.microsoft.com/office/drawing/2014/main" val="1190874829"/>
                        </a:ext>
                      </a:extLst>
                    </a:gridCol>
                    <a:gridCol w="1457843">
                      <a:extLst>
                        <a:ext uri="{9D8B030D-6E8A-4147-A177-3AD203B41FA5}">
                          <a16:colId xmlns:a16="http://schemas.microsoft.com/office/drawing/2014/main" val="3614227098"/>
                        </a:ext>
                      </a:extLst>
                    </a:gridCol>
                    <a:gridCol w="1457843">
                      <a:extLst>
                        <a:ext uri="{9D8B030D-6E8A-4147-A177-3AD203B41FA5}">
                          <a16:colId xmlns:a16="http://schemas.microsoft.com/office/drawing/2014/main" val="2902250892"/>
                        </a:ext>
                      </a:extLst>
                    </a:gridCol>
                    <a:gridCol w="1457843">
                      <a:extLst>
                        <a:ext uri="{9D8B030D-6E8A-4147-A177-3AD203B41FA5}">
                          <a16:colId xmlns:a16="http://schemas.microsoft.com/office/drawing/2014/main" val="230861473"/>
                        </a:ext>
                      </a:extLst>
                    </a:gridCol>
                  </a:tblGrid>
                  <a:tr h="396240">
                    <a:tc>
                      <a:txBody>
                        <a:bodyPr/>
                        <a:lstStyle/>
                        <a:p>
                          <a:r>
                            <a:rPr kumimoji="1" lang="ja-JP" altLang="en-US" sz="2000" dirty="0" smtClean="0"/>
                            <a:t>関数</a:t>
                          </a:r>
                          <a:endParaRPr kumimoji="1" lang="ja-JP" altLang="en-US" sz="2000" dirty="0"/>
                        </a:p>
                      </a:txBody>
                      <a:tcPr/>
                    </a:tc>
                    <a:tc>
                      <a:txBody>
                        <a:bodyPr/>
                        <a:lstStyle/>
                        <a:p>
                          <a:r>
                            <a:rPr kumimoji="1" lang="ja-JP" altLang="en-US" sz="2000" dirty="0" smtClean="0"/>
                            <a:t>探索領域</a:t>
                          </a:r>
                          <a:endParaRPr kumimoji="1" lang="ja-JP" altLang="en-US" sz="2000" dirty="0"/>
                        </a:p>
                      </a:txBody>
                      <a:tcPr/>
                    </a:tc>
                    <a:tc>
                      <a:txBody>
                        <a:bodyPr/>
                        <a:lstStyle/>
                        <a:p>
                          <a:endParaRPr lang="ja-JP"/>
                        </a:p>
                      </a:txBody>
                      <a:tcPr>
                        <a:blipFill>
                          <a:blip r:embed="rId5"/>
                          <a:stretch>
                            <a:fillRect l="-252301" t="-9091" r="-202092" b="-125758"/>
                          </a:stretch>
                        </a:blipFill>
                      </a:tcPr>
                    </a:tc>
                    <a:tc>
                      <a:txBody>
                        <a:bodyPr/>
                        <a:lstStyle/>
                        <a:p>
                          <a:r>
                            <a:rPr kumimoji="1" lang="ja-JP" altLang="en-US" sz="2000" dirty="0" smtClean="0"/>
                            <a:t>最適解数</a:t>
                          </a:r>
                          <a:endParaRPr kumimoji="1" lang="ja-JP" altLang="en-US" sz="2000" dirty="0"/>
                        </a:p>
                      </a:txBody>
                      <a:tcPr/>
                    </a:tc>
                    <a:tc>
                      <a:txBody>
                        <a:bodyPr/>
                        <a:lstStyle/>
                        <a:p>
                          <a:r>
                            <a:rPr kumimoji="1" lang="ja-JP" altLang="en-US" sz="2000" dirty="0" smtClean="0"/>
                            <a:t>局所解数</a:t>
                          </a:r>
                          <a:endParaRPr kumimoji="1" lang="ja-JP" altLang="en-US" sz="2000" dirty="0"/>
                        </a:p>
                      </a:txBody>
                      <a:tcPr/>
                    </a:tc>
                    <a:extLst>
                      <a:ext uri="{0D108BD9-81ED-4DB2-BD59-A6C34878D82A}">
                        <a16:rowId xmlns:a16="http://schemas.microsoft.com/office/drawing/2014/main" val="700056718"/>
                      </a:ext>
                    </a:extLst>
                  </a:tr>
                  <a:tr h="396240">
                    <a:tc>
                      <a:txBody>
                        <a:bodyPr/>
                        <a:lstStyle/>
                        <a:p>
                          <a:endParaRPr lang="ja-JP"/>
                        </a:p>
                      </a:txBody>
                      <a:tcPr>
                        <a:blipFill>
                          <a:blip r:embed="rId5"/>
                          <a:stretch>
                            <a:fillRect l="-403" t="-110769" r="-433871" b="-27692"/>
                          </a:stretch>
                        </a:blipFill>
                      </a:tcPr>
                    </a:tc>
                    <a:tc>
                      <a:txBody>
                        <a:bodyPr/>
                        <a:lstStyle/>
                        <a:p>
                          <a:endParaRPr lang="ja-JP"/>
                        </a:p>
                      </a:txBody>
                      <a:tcPr>
                        <a:blipFill>
                          <a:blip r:embed="rId5"/>
                          <a:stretch>
                            <a:fillRect l="-70339" t="-110769" r="-203955" b="-27692"/>
                          </a:stretch>
                        </a:blipFill>
                      </a:tcPr>
                    </a:tc>
                    <a:tc>
                      <a:txBody>
                        <a:bodyPr/>
                        <a:lstStyle/>
                        <a:p>
                          <a:r>
                            <a:rPr kumimoji="1" lang="en-US" altLang="ja-JP" sz="2000" dirty="0" smtClean="0"/>
                            <a:t>186.7309</a:t>
                          </a:r>
                          <a:endParaRPr kumimoji="1" lang="ja-JP" altLang="en-US" sz="2000" dirty="0"/>
                        </a:p>
                      </a:txBody>
                      <a:tcPr/>
                    </a:tc>
                    <a:tc>
                      <a:txBody>
                        <a:bodyPr/>
                        <a:lstStyle/>
                        <a:p>
                          <a:endParaRPr lang="ja-JP"/>
                        </a:p>
                      </a:txBody>
                      <a:tcPr>
                        <a:blipFill>
                          <a:blip r:embed="rId5"/>
                          <a:stretch>
                            <a:fillRect l="-350833" t="-110769" r="-101250" b="-27692"/>
                          </a:stretch>
                        </a:blipFill>
                      </a:tcPr>
                    </a:tc>
                    <a:tc>
                      <a:txBody>
                        <a:bodyPr/>
                        <a:lstStyle/>
                        <a:p>
                          <a:r>
                            <a:rPr kumimoji="1" lang="en-US" altLang="ja-JP" sz="2000" dirty="0" smtClean="0"/>
                            <a:t>0</a:t>
                          </a:r>
                          <a:endParaRPr kumimoji="1" lang="ja-JP" altLang="en-US" sz="2000" dirty="0"/>
                        </a:p>
                      </a:txBody>
                      <a:tcPr/>
                    </a:tc>
                    <a:extLst>
                      <a:ext uri="{0D108BD9-81ED-4DB2-BD59-A6C34878D82A}">
                        <a16:rowId xmlns:a16="http://schemas.microsoft.com/office/drawing/2014/main" val="1066031694"/>
                      </a:ext>
                    </a:extLst>
                  </a:tr>
                </a:tbl>
              </a:graphicData>
            </a:graphic>
          </p:graphicFrame>
        </mc:Fallback>
      </mc:AlternateContent>
      <p:sp>
        <p:nvSpPr>
          <p:cNvPr id="10" name="タイトル 1 1 1"/>
          <p:cNvSpPr>
            <a:spLocks noGrp="1"/>
          </p:cNvSpPr>
          <p:nvPr>
            <p:ph type="title"/>
          </p:nvPr>
        </p:nvSpPr>
        <p:spPr>
          <a:xfrm>
            <a:off x="3100754" y="64482"/>
            <a:ext cx="6043246" cy="1101969"/>
          </a:xfrm>
        </p:spPr>
        <p:txBody>
          <a:bodyPr/>
          <a:lstStyle/>
          <a:p>
            <a:r>
              <a:rPr lang="en-US" altLang="ja-JP" sz="3200" dirty="0"/>
              <a:t>CEC</a:t>
            </a:r>
            <a:r>
              <a:rPr lang="ja-JP" altLang="en-US" sz="3200" dirty="0"/>
              <a:t>コンペ </a:t>
            </a:r>
            <a:r>
              <a:rPr lang="en-US" altLang="ja-JP" sz="2800" dirty="0"/>
              <a:t>[</a:t>
            </a:r>
            <a:r>
              <a:rPr lang="en-US" altLang="ja-JP" sz="2800" dirty="0" err="1"/>
              <a:t>X.Li</a:t>
            </a:r>
            <a:r>
              <a:rPr lang="en-US" altLang="ja-JP" sz="2800" dirty="0"/>
              <a:t>, et al., 2013]</a:t>
            </a:r>
            <a:endParaRPr lang="ja-JP" altLang="en-US" sz="2800" dirty="0"/>
          </a:p>
        </p:txBody>
      </p:sp>
      <p:sp>
        <p:nvSpPr>
          <p:cNvPr id="11" name="タイトル 1 1 2"/>
          <p:cNvSpPr txBox="1">
            <a:spLocks/>
          </p:cNvSpPr>
          <p:nvPr/>
        </p:nvSpPr>
        <p:spPr>
          <a:xfrm>
            <a:off x="381794"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4000" b="1" dirty="0">
                <a:solidFill>
                  <a:schemeClr val="bg1"/>
                </a:solidFill>
              </a:rPr>
              <a:t>付録</a:t>
            </a:r>
            <a:r>
              <a:rPr lang="en-US" altLang="ja-JP" sz="4000" b="1" dirty="0" smtClean="0">
                <a:solidFill>
                  <a:schemeClr val="bg1"/>
                </a:solidFill>
              </a:rPr>
              <a:t>	</a:t>
            </a:r>
            <a:endParaRPr lang="ja-JP" altLang="en-US" sz="4000" b="1" dirty="0">
              <a:solidFill>
                <a:schemeClr val="bg1"/>
              </a:solidFill>
            </a:endParaRPr>
          </a:p>
        </p:txBody>
      </p:sp>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4329" y="1139044"/>
            <a:ext cx="4326216" cy="3244662"/>
          </a:xfrm>
          <a:prstGeom prst="rect">
            <a:avLst/>
          </a:prstGeom>
        </p:spPr>
      </p:pic>
    </p:spTree>
    <p:extLst>
      <p:ext uri="{BB962C8B-B14F-4D97-AF65-F5344CB8AC3E}">
        <p14:creationId xmlns:p14="http://schemas.microsoft.com/office/powerpoint/2010/main" val="41391646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99" y="4061833"/>
            <a:ext cx="3276600" cy="2457450"/>
          </a:xfrm>
          <a:prstGeom prst="rect">
            <a:avLst/>
          </a:prstGeom>
        </p:spPr>
      </p:pic>
      <p:sp>
        <p:nvSpPr>
          <p:cNvPr id="2" name="タイトル 1"/>
          <p:cNvSpPr>
            <a:spLocks noGrp="1"/>
          </p:cNvSpPr>
          <p:nvPr>
            <p:ph type="title"/>
          </p:nvPr>
        </p:nvSpPr>
        <p:spPr/>
        <p:txBody>
          <a:bodyPr/>
          <a:lstStyle/>
          <a:p>
            <a:r>
              <a:rPr lang="ja-JP" altLang="en-US" dirty="0" smtClean="0"/>
              <a:t>問題設定</a:t>
            </a:r>
            <a:endParaRPr lang="ja-JP" altLang="en-US" dirty="0"/>
          </a:p>
        </p:txBody>
      </p:sp>
      <p:sp>
        <p:nvSpPr>
          <p:cNvPr id="4" name="スライド番号プレースホルダー 3"/>
          <p:cNvSpPr>
            <a:spLocks noGrp="1"/>
          </p:cNvSpPr>
          <p:nvPr>
            <p:ph type="sldNum" sz="quarter" idx="12"/>
          </p:nvPr>
        </p:nvSpPr>
        <p:spPr/>
        <p:txBody>
          <a:bodyPr/>
          <a:lstStyle/>
          <a:p>
            <a:fld id="{E2CF13C1-FE9C-4094-ADF4-C8AE6999A6FB}" type="slidenum">
              <a:rPr kumimoji="1" lang="ja-JP" altLang="en-US" sz="1400" smtClean="0"/>
              <a:t>21</a:t>
            </a:fld>
            <a:endParaRPr kumimoji="1" lang="ja-JP" altLang="en-US" sz="1400" dirty="0"/>
          </a:p>
        </p:txBody>
      </p:sp>
      <p:sp>
        <p:nvSpPr>
          <p:cNvPr id="5" name="タイトル 1"/>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4000" b="1" dirty="0">
                <a:solidFill>
                  <a:schemeClr val="bg1"/>
                </a:solidFill>
              </a:rPr>
              <a:t>付録</a:t>
            </a:r>
            <a:r>
              <a:rPr lang="en-US" altLang="ja-JP" sz="4000" b="1" dirty="0" smtClean="0">
                <a:solidFill>
                  <a:schemeClr val="bg1"/>
                </a:solidFill>
              </a:rPr>
              <a:t>	</a:t>
            </a:r>
            <a:endParaRPr lang="ja-JP" altLang="en-US" sz="4000" b="1" dirty="0">
              <a:solidFill>
                <a:schemeClr val="bg1"/>
              </a:solidFill>
            </a:endParaRPr>
          </a:p>
        </p:txBody>
      </p:sp>
      <mc:AlternateContent xmlns:mc="http://schemas.openxmlformats.org/markup-compatibility/2006" xmlns:a14="http://schemas.microsoft.com/office/drawing/2010/main">
        <mc:Choice Requires="a14">
          <p:sp>
            <p:nvSpPr>
              <p:cNvPr id="11" name="テキスト ボックス 10"/>
              <p:cNvSpPr txBox="1"/>
              <p:nvPr/>
            </p:nvSpPr>
            <p:spPr>
              <a:xfrm>
                <a:off x="522514" y="6486824"/>
                <a:ext cx="3007195" cy="369332"/>
              </a:xfrm>
              <a:prstGeom prst="rect">
                <a:avLst/>
              </a:prstGeom>
              <a:noFill/>
            </p:spPr>
            <p:txBody>
              <a:bodyPr wrap="square" rtlCol="0">
                <a:spAutoFit/>
              </a:bodyPr>
              <a:lstStyle/>
              <a:p>
                <a:pPr algn="ct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2</m:t>
                        </m:r>
                      </m:sub>
                    </m:sSub>
                  </m:oMath>
                </a14:m>
                <a:r>
                  <a:rPr kumimoji="1" lang="en-US" altLang="ja-JP" dirty="0" smtClean="0"/>
                  <a:t>: </a:t>
                </a:r>
                <a:r>
                  <a:rPr lang="en-US" altLang="ja-JP" dirty="0" smtClean="0"/>
                  <a:t>Six-Hump Camel </a:t>
                </a:r>
                <a:r>
                  <a:rPr lang="en-US" altLang="ja-JP" dirty="0" err="1" smtClean="0"/>
                  <a:t>Fuction</a:t>
                </a:r>
                <a:endParaRPr kumimoji="1" lang="ja-JP" altLang="en-US"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522514" y="6486824"/>
                <a:ext cx="3007195" cy="369332"/>
              </a:xfrm>
              <a:prstGeom prst="rect">
                <a:avLst/>
              </a:prstGeom>
              <a:blipFill>
                <a:blip r:embed="rId5"/>
                <a:stretch>
                  <a:fillRect t="-6557" r="-1623" b="-262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522514" y="3670136"/>
                <a:ext cx="3007196" cy="369332"/>
              </a:xfrm>
              <a:prstGeom prst="rect">
                <a:avLst/>
              </a:prstGeom>
              <a:noFill/>
            </p:spPr>
            <p:txBody>
              <a:bodyPr wrap="square" rtlCol="0">
                <a:spAutoFit/>
              </a:bodyPr>
              <a:lstStyle/>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1</m:t>
                        </m:r>
                      </m:sub>
                    </m:sSub>
                  </m:oMath>
                </a14:m>
                <a:r>
                  <a:rPr kumimoji="1" lang="en-US" altLang="ja-JP" dirty="0" smtClean="0"/>
                  <a:t>: </a:t>
                </a:r>
                <a:r>
                  <a:rPr lang="en-US" altLang="ja-JP" dirty="0" err="1" smtClean="0"/>
                  <a:t>Griewank</a:t>
                </a:r>
                <a:r>
                  <a:rPr lang="en-US" altLang="ja-JP" dirty="0" smtClean="0"/>
                  <a:t> Function</a:t>
                </a:r>
                <a:endParaRPr kumimoji="1" lang="ja-JP" altLang="en-US"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522514" y="3670136"/>
                <a:ext cx="3007196" cy="369332"/>
              </a:xfrm>
              <a:prstGeom prst="rect">
                <a:avLst/>
              </a:prstGeom>
              <a:blipFill>
                <a:blip r:embed="rId6"/>
                <a:stretch>
                  <a:fillRect t="-6557" b="-26230"/>
                </a:stretch>
              </a:blipFill>
            </p:spPr>
            <p:txBody>
              <a:bodyPr/>
              <a:lstStyle/>
              <a:p>
                <a:r>
                  <a:rPr lang="ja-JP" altLang="en-US">
                    <a:noFill/>
                  </a:rPr>
                  <a:t> </a:t>
                </a:r>
              </a:p>
            </p:txBody>
          </p:sp>
        </mc:Fallback>
      </mc:AlternateContent>
      <p:pic>
        <p:nvPicPr>
          <p:cNvPr id="14" name="図 1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975482" y="4365011"/>
            <a:ext cx="6185141" cy="563809"/>
          </a:xfrm>
          <a:prstGeom prst="rect">
            <a:avLst/>
          </a:prstGeom>
        </p:spPr>
      </p:pic>
      <mc:AlternateContent xmlns:mc="http://schemas.openxmlformats.org/markup-compatibility/2006" xmlns:a14="http://schemas.microsoft.com/office/drawing/2010/main">
        <mc:Choice Requires="a14">
          <p:sp>
            <p:nvSpPr>
              <p:cNvPr id="20" name="テキスト ボックス 19"/>
              <p:cNvSpPr txBox="1"/>
              <p:nvPr/>
            </p:nvSpPr>
            <p:spPr>
              <a:xfrm>
                <a:off x="3099080" y="3666411"/>
                <a:ext cx="6312265" cy="369332"/>
              </a:xfrm>
              <a:prstGeom prst="rect">
                <a:avLst/>
              </a:prstGeom>
              <a:noFill/>
            </p:spPr>
            <p:txBody>
              <a:bodyPr wrap="square" rtlCol="0">
                <a:spAutoFit/>
              </a:bodyPr>
              <a:lstStyle/>
              <a:p>
                <a:r>
                  <a:rPr kumimoji="1" lang="en-US" altLang="ja-JP" dirty="0" smtClean="0"/>
                  <a:t>Range: </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oMath>
                </a14:m>
                <a:r>
                  <a:rPr kumimoji="1" lang="en-US" altLang="ja-JP" dirty="0" smtClean="0"/>
                  <a:t> </a:t>
                </a:r>
                <a14:m>
                  <m:oMath xmlns:m="http://schemas.openxmlformats.org/officeDocument/2006/math">
                    <m:r>
                      <a:rPr kumimoji="1" lang="ja-JP" altLang="en-US" i="1" smtClean="0">
                        <a:latin typeface="Cambria Math" panose="02040503050406030204" pitchFamily="18" charset="0"/>
                      </a:rPr>
                      <m:t>𝜖</m:t>
                    </m:r>
                    <m:r>
                      <a:rPr kumimoji="1" lang="en-US" altLang="ja-JP" b="0" i="1" smtClean="0">
                        <a:latin typeface="Cambria Math" panose="02040503050406030204" pitchFamily="18" charset="0"/>
                      </a:rPr>
                      <m:t> </m:t>
                    </m:r>
                  </m:oMath>
                </a14:m>
                <a:r>
                  <a:rPr kumimoji="1" lang="en-US" altLang="ja-JP" dirty="0" smtClean="0"/>
                  <a:t>[-10, 10]    # of </a:t>
                </a:r>
                <a:r>
                  <a:rPr kumimoji="1" lang="en-US" altLang="ja-JP" dirty="0" err="1" smtClean="0"/>
                  <a:t>goptima</a:t>
                </a:r>
                <a:r>
                  <a:rPr kumimoji="1" lang="en-US" altLang="ja-JP" dirty="0" smtClean="0"/>
                  <a:t>: 1      # of </a:t>
                </a:r>
                <a:r>
                  <a:rPr kumimoji="1" lang="en-US" altLang="ja-JP" dirty="0" err="1" smtClean="0"/>
                  <a:t>loptima</a:t>
                </a:r>
                <a:r>
                  <a:rPr kumimoji="1" lang="en-US" altLang="ja-JP" dirty="0" smtClean="0"/>
                  <a:t>: 16</a:t>
                </a:r>
                <a:endParaRPr kumimoji="1" lang="ja-JP" altLang="en-US" dirty="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3099080" y="3666411"/>
                <a:ext cx="6312265" cy="369332"/>
              </a:xfrm>
              <a:prstGeom prst="rect">
                <a:avLst/>
              </a:prstGeom>
              <a:blipFill>
                <a:blip r:embed="rId8"/>
                <a:stretch>
                  <a:fillRect l="-772" t="-6557" b="-262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3529712" y="4941865"/>
                <a:ext cx="5451002" cy="646331"/>
              </a:xfrm>
              <a:prstGeom prst="rect">
                <a:avLst/>
              </a:prstGeom>
              <a:noFill/>
            </p:spPr>
            <p:txBody>
              <a:bodyPr wrap="square" rtlCol="0">
                <a:spAutoFit/>
              </a:bodyPr>
              <a:lstStyle/>
              <a:p>
                <a:r>
                  <a:rPr lang="en-US" altLang="ja-JP" dirty="0" smtClean="0"/>
                  <a:t>Range: </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1</m:t>
                        </m:r>
                      </m:sub>
                    </m:sSub>
                  </m:oMath>
                </a14:m>
                <a:r>
                  <a:rPr lang="en-US" altLang="ja-JP" dirty="0" smtClean="0"/>
                  <a:t> </a:t>
                </a:r>
                <a14:m>
                  <m:oMath xmlns:m="http://schemas.openxmlformats.org/officeDocument/2006/math">
                    <m:r>
                      <a:rPr lang="ja-JP" altLang="en-US" i="1">
                        <a:latin typeface="Cambria Math" panose="02040503050406030204" pitchFamily="18" charset="0"/>
                      </a:rPr>
                      <m:t>𝜖</m:t>
                    </m:r>
                    <m:r>
                      <a:rPr lang="en-US" altLang="ja-JP" i="1">
                        <a:latin typeface="Cambria Math" panose="02040503050406030204" pitchFamily="18" charset="0"/>
                      </a:rPr>
                      <m:t> </m:t>
                    </m:r>
                  </m:oMath>
                </a14:m>
                <a:r>
                  <a:rPr lang="en-US" altLang="ja-JP" dirty="0" smtClean="0"/>
                  <a:t>[-2, 2], </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2</m:t>
                        </m:r>
                      </m:sub>
                    </m:sSub>
                    <m:r>
                      <a:rPr lang="en-US" altLang="ja-JP" b="0" i="1" smtClean="0">
                        <a:latin typeface="Cambria Math" panose="02040503050406030204" pitchFamily="18" charset="0"/>
                      </a:rPr>
                      <m:t> </m:t>
                    </m:r>
                    <m:r>
                      <a:rPr lang="ja-JP" altLang="en-US" i="1" smtClean="0">
                        <a:latin typeface="Cambria Math" panose="02040503050406030204" pitchFamily="18" charset="0"/>
                      </a:rPr>
                      <m:t>𝜖</m:t>
                    </m:r>
                    <m:r>
                      <a:rPr lang="en-US" altLang="ja-JP" b="0" i="1" smtClean="0">
                        <a:latin typeface="Cambria Math" panose="02040503050406030204" pitchFamily="18" charset="0"/>
                      </a:rPr>
                      <m:t> [−1, 1]</m:t>
                    </m:r>
                  </m:oMath>
                </a14:m>
                <a:r>
                  <a:rPr lang="en-US" altLang="ja-JP" dirty="0" smtClean="0"/>
                  <a:t> </a:t>
                </a:r>
                <a:br>
                  <a:rPr lang="en-US" altLang="ja-JP" dirty="0" smtClean="0"/>
                </a:br>
                <a:r>
                  <a:rPr lang="en-US" altLang="ja-JP" dirty="0" smtClean="0"/>
                  <a:t>  </a:t>
                </a:r>
                <a:r>
                  <a:rPr kumimoji="1" lang="en-US" altLang="ja-JP" dirty="0" smtClean="0"/>
                  <a:t># of </a:t>
                </a:r>
                <a:r>
                  <a:rPr kumimoji="1" lang="en-US" altLang="ja-JP" dirty="0" err="1" smtClean="0"/>
                  <a:t>goptima</a:t>
                </a:r>
                <a:r>
                  <a:rPr kumimoji="1" lang="en-US" altLang="ja-JP" dirty="0" smtClean="0"/>
                  <a:t>: 2       # of </a:t>
                </a:r>
                <a:r>
                  <a:rPr kumimoji="1" lang="en-US" altLang="ja-JP" dirty="0" err="1" smtClean="0"/>
                  <a:t>loptima</a:t>
                </a:r>
                <a:r>
                  <a:rPr kumimoji="1" lang="en-US" altLang="ja-JP" dirty="0" smtClean="0"/>
                  <a:t>: 2</a:t>
                </a:r>
                <a:endParaRPr kumimoji="1" lang="ja-JP" altLang="en-US" dirty="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3529712" y="4941865"/>
                <a:ext cx="5451002" cy="646331"/>
              </a:xfrm>
              <a:prstGeom prst="rect">
                <a:avLst/>
              </a:prstGeom>
              <a:blipFill>
                <a:blip r:embed="rId9"/>
                <a:stretch>
                  <a:fillRect l="-895" t="-4717" b="-15094"/>
                </a:stretch>
              </a:blipFill>
            </p:spPr>
            <p:txBody>
              <a:bodyPr/>
              <a:lstStyle/>
              <a:p>
                <a:r>
                  <a:rPr lang="ja-JP" altLang="en-US">
                    <a:noFill/>
                  </a:rPr>
                  <a:t> </a:t>
                </a:r>
              </a:p>
            </p:txBody>
          </p:sp>
        </mc:Fallback>
      </mc:AlternateContent>
      <p:sp>
        <p:nvSpPr>
          <p:cNvPr id="22" name="テキスト ボックス 21"/>
          <p:cNvSpPr txBox="1"/>
          <p:nvPr/>
        </p:nvSpPr>
        <p:spPr>
          <a:xfrm>
            <a:off x="7004957" y="5780314"/>
            <a:ext cx="1861457" cy="369332"/>
          </a:xfrm>
          <a:prstGeom prst="rect">
            <a:avLst/>
          </a:prstGeom>
          <a:noFill/>
        </p:spPr>
        <p:txBody>
          <a:bodyPr wrap="square" rtlCol="0">
            <a:spAutoFit/>
          </a:bodyPr>
          <a:lstStyle/>
          <a:p>
            <a:pPr algn="r"/>
            <a:r>
              <a:rPr kumimoji="1" lang="en-US" altLang="ja-JP" dirty="0" smtClean="0"/>
              <a:t>#: </a:t>
            </a:r>
            <a:r>
              <a:rPr kumimoji="1" lang="ja-JP" altLang="en-US" dirty="0" smtClean="0"/>
              <a:t>解の数</a:t>
            </a:r>
            <a:endParaRPr kumimoji="1" lang="ja-JP" altLang="en-US" dirty="0"/>
          </a:p>
        </p:txBody>
      </p:sp>
      <p:pic>
        <p:nvPicPr>
          <p:cNvPr id="3" name="図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599" y="1163006"/>
            <a:ext cx="3276600" cy="2457450"/>
          </a:xfrm>
          <a:prstGeom prst="rect">
            <a:avLst/>
          </a:prstGeom>
        </p:spPr>
      </p:pic>
      <p:pic>
        <p:nvPicPr>
          <p:cNvPr id="13" name="図 1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080299" y="1950260"/>
            <a:ext cx="4060953" cy="737524"/>
          </a:xfrm>
          <a:prstGeom prst="rect">
            <a:avLst/>
          </a:prstGeom>
        </p:spPr>
      </p:pic>
    </p:spTree>
    <p:extLst>
      <p:ext uri="{BB962C8B-B14F-4D97-AF65-F5344CB8AC3E}">
        <p14:creationId xmlns:p14="http://schemas.microsoft.com/office/powerpoint/2010/main" val="298440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83" y="1219575"/>
            <a:ext cx="3276600" cy="2457450"/>
          </a:xfrm>
          <a:prstGeom prst="rect">
            <a:avLst/>
          </a:prstGeom>
        </p:spPr>
      </p:pic>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83" y="4169171"/>
            <a:ext cx="3276600" cy="2457450"/>
          </a:xfrm>
          <a:prstGeom prst="rect">
            <a:avLst/>
          </a:prstGeom>
        </p:spPr>
      </p:pic>
      <p:sp>
        <p:nvSpPr>
          <p:cNvPr id="4" name="スライド番号プレースホルダー 3"/>
          <p:cNvSpPr>
            <a:spLocks noGrp="1"/>
          </p:cNvSpPr>
          <p:nvPr>
            <p:ph type="sldNum" sz="quarter" idx="12"/>
          </p:nvPr>
        </p:nvSpPr>
        <p:spPr/>
        <p:txBody>
          <a:bodyPr/>
          <a:lstStyle/>
          <a:p>
            <a:fld id="{E2CF13C1-FE9C-4094-ADF4-C8AE6999A6FB}" type="slidenum">
              <a:rPr kumimoji="1" lang="ja-JP" altLang="en-US" sz="1400" smtClean="0"/>
              <a:t>22</a:t>
            </a:fld>
            <a:endParaRPr kumimoji="1" lang="ja-JP" altLang="en-US" sz="1400" dirty="0"/>
          </a:p>
        </p:txBody>
      </p:sp>
      <p:sp>
        <p:nvSpPr>
          <p:cNvPr id="5" name="タイトル 1 1"/>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4000" b="1" dirty="0" smtClean="0">
                <a:solidFill>
                  <a:schemeClr val="bg1"/>
                </a:solidFill>
              </a:rPr>
              <a:t>付録</a:t>
            </a:r>
            <a:r>
              <a:rPr lang="en-US" altLang="ja-JP" sz="4000" b="1" dirty="0" smtClean="0">
                <a:solidFill>
                  <a:schemeClr val="bg1"/>
                </a:solidFill>
              </a:rPr>
              <a:t>	</a:t>
            </a:r>
            <a:endParaRPr lang="ja-JP" altLang="en-US" sz="4000" b="1" dirty="0">
              <a:solidFill>
                <a:schemeClr val="bg1"/>
              </a:solidFill>
            </a:endParaRPr>
          </a:p>
        </p:txBody>
      </p:sp>
      <p:pic>
        <p:nvPicPr>
          <p:cNvPr id="7" name="図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529712" y="4612834"/>
            <a:ext cx="5255617" cy="286476"/>
          </a:xfrm>
          <a:prstGeom prst="rect">
            <a:avLst/>
          </a:prstGeom>
        </p:spPr>
      </p:pic>
      <mc:AlternateContent xmlns:mc="http://schemas.openxmlformats.org/markup-compatibility/2006" xmlns:a14="http://schemas.microsoft.com/office/drawing/2010/main">
        <mc:Choice Requires="a14">
          <p:sp>
            <p:nvSpPr>
              <p:cNvPr id="13" name="テキスト ボックス 12"/>
              <p:cNvSpPr txBox="1"/>
              <p:nvPr/>
            </p:nvSpPr>
            <p:spPr>
              <a:xfrm>
                <a:off x="216868" y="3761647"/>
                <a:ext cx="3312844" cy="369332"/>
              </a:xfrm>
              <a:prstGeom prst="rect">
                <a:avLst/>
              </a:prstGeom>
              <a:noFill/>
            </p:spPr>
            <p:txBody>
              <a:bodyPr wrap="square" rtlCol="0">
                <a:spAutoFit/>
              </a:bodyPr>
              <a:lstStyle/>
              <a:p>
                <a:pPr algn="ct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3</m:t>
                        </m:r>
                      </m:sub>
                    </m:sSub>
                  </m:oMath>
                </a14:m>
                <a:r>
                  <a:rPr kumimoji="1" lang="en-US" altLang="ja-JP" dirty="0" smtClean="0"/>
                  <a:t>: </a:t>
                </a:r>
                <a:r>
                  <a:rPr lang="en-US" altLang="ja-JP" dirty="0" err="1" smtClean="0"/>
                  <a:t>Michalewicz</a:t>
                </a:r>
                <a:r>
                  <a:rPr lang="en-US" altLang="ja-JP" dirty="0" smtClean="0"/>
                  <a:t> Function</a:t>
                </a:r>
                <a:endParaRPr kumimoji="1" lang="ja-JP" altLang="en-US"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216868" y="3761647"/>
                <a:ext cx="3312844" cy="369332"/>
              </a:xfrm>
              <a:prstGeom prst="rect">
                <a:avLst/>
              </a:prstGeom>
              <a:blipFill>
                <a:blip r:embed="rId8"/>
                <a:stretch>
                  <a:fillRect t="-6557" b="-262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p:cNvSpPr txBox="1"/>
              <p:nvPr/>
            </p:nvSpPr>
            <p:spPr>
              <a:xfrm>
                <a:off x="216868" y="6356351"/>
                <a:ext cx="3312843" cy="369332"/>
              </a:xfrm>
              <a:prstGeom prst="rect">
                <a:avLst/>
              </a:prstGeom>
              <a:noFill/>
            </p:spPr>
            <p:txBody>
              <a:bodyPr wrap="square" rtlCol="0">
                <a:spAutoFit/>
              </a:bodyPr>
              <a:lstStyle/>
              <a:p>
                <a:pPr algn="ct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4</m:t>
                        </m:r>
                      </m:sub>
                    </m:sSub>
                  </m:oMath>
                </a14:m>
                <a:r>
                  <a:rPr kumimoji="1" lang="en-US" altLang="ja-JP" dirty="0" smtClean="0"/>
                  <a:t>: </a:t>
                </a:r>
                <a:r>
                  <a:rPr kumimoji="1" lang="en-US" altLang="ja-JP" dirty="0" err="1" smtClean="0"/>
                  <a:t>Himmelblau</a:t>
                </a:r>
                <a:r>
                  <a:rPr kumimoji="1" lang="en-US" altLang="ja-JP" dirty="0" smtClean="0"/>
                  <a:t> Function</a:t>
                </a:r>
                <a:endParaRPr kumimoji="1" lang="ja-JP" altLang="en-US"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216868" y="6356351"/>
                <a:ext cx="3312843" cy="369332"/>
              </a:xfrm>
              <a:prstGeom prst="rect">
                <a:avLst/>
              </a:prstGeom>
              <a:blipFill>
                <a:blip r:embed="rId9"/>
                <a:stretch>
                  <a:fillRect t="-8333" b="-28333"/>
                </a:stretch>
              </a:blipFill>
            </p:spPr>
            <p:txBody>
              <a:bodyPr/>
              <a:lstStyle/>
              <a:p>
                <a:r>
                  <a:rPr lang="ja-JP" altLang="en-US">
                    <a:noFill/>
                  </a:rPr>
                  <a:t> </a:t>
                </a:r>
              </a:p>
            </p:txBody>
          </p:sp>
        </mc:Fallback>
      </mc:AlternateContent>
      <p:pic>
        <p:nvPicPr>
          <p:cNvPr id="8" name="図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529713" y="1836468"/>
            <a:ext cx="3222151" cy="737524"/>
          </a:xfrm>
          <a:prstGeom prst="rect">
            <a:avLst/>
          </a:prstGeom>
        </p:spPr>
      </p:pic>
      <mc:AlternateContent xmlns:mc="http://schemas.openxmlformats.org/markup-compatibility/2006" xmlns:a14="http://schemas.microsoft.com/office/drawing/2010/main">
        <mc:Choice Requires="a14">
          <p:sp>
            <p:nvSpPr>
              <p:cNvPr id="17" name="テキスト ボックス 16"/>
              <p:cNvSpPr txBox="1"/>
              <p:nvPr/>
            </p:nvSpPr>
            <p:spPr>
              <a:xfrm>
                <a:off x="3486747" y="2685661"/>
                <a:ext cx="5614289" cy="369332"/>
              </a:xfrm>
              <a:prstGeom prst="rect">
                <a:avLst/>
              </a:prstGeom>
              <a:noFill/>
            </p:spPr>
            <p:txBody>
              <a:bodyPr wrap="square" rtlCol="0">
                <a:spAutoFit/>
              </a:bodyPr>
              <a:lstStyle/>
              <a:p>
                <a:r>
                  <a:rPr lang="en-US" altLang="ja-JP" dirty="0" smtClean="0"/>
                  <a:t>Range: </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oMath>
                </a14:m>
                <a:r>
                  <a:rPr lang="en-US" altLang="ja-JP" dirty="0" smtClean="0"/>
                  <a:t> </a:t>
                </a:r>
                <a14:m>
                  <m:oMath xmlns:m="http://schemas.openxmlformats.org/officeDocument/2006/math">
                    <m:r>
                      <a:rPr lang="ja-JP" altLang="en-US" i="1">
                        <a:latin typeface="Cambria Math" panose="02040503050406030204" pitchFamily="18" charset="0"/>
                      </a:rPr>
                      <m:t>𝜖</m:t>
                    </m:r>
                    <m:r>
                      <a:rPr lang="en-US" altLang="ja-JP" i="1">
                        <a:latin typeface="Cambria Math" panose="02040503050406030204" pitchFamily="18" charset="0"/>
                      </a:rPr>
                      <m:t> </m:t>
                    </m:r>
                  </m:oMath>
                </a14:m>
                <a:r>
                  <a:rPr lang="en-US" altLang="ja-JP" dirty="0"/>
                  <a:t>[0, </a:t>
                </a:r>
                <a:r>
                  <a:rPr lang="en-US" altLang="ja-JP" dirty="0" smtClean="0"/>
                  <a:t>4]     </a:t>
                </a:r>
                <a:r>
                  <a:rPr kumimoji="1" lang="en-US" altLang="ja-JP" dirty="0" smtClean="0"/>
                  <a:t># of </a:t>
                </a:r>
                <a:r>
                  <a:rPr kumimoji="1" lang="en-US" altLang="ja-JP" dirty="0" err="1" smtClean="0"/>
                  <a:t>goptima</a:t>
                </a:r>
                <a:r>
                  <a:rPr kumimoji="1" lang="en-US" altLang="ja-JP" dirty="0" smtClean="0"/>
                  <a:t>: 1      # of </a:t>
                </a:r>
                <a:r>
                  <a:rPr kumimoji="1" lang="en-US" altLang="ja-JP" dirty="0" err="1" smtClean="0"/>
                  <a:t>loptima</a:t>
                </a:r>
                <a:r>
                  <a:rPr kumimoji="1" lang="en-US" altLang="ja-JP" dirty="0" smtClean="0"/>
                  <a:t>: 1</a:t>
                </a:r>
                <a:endParaRPr kumimoji="1" lang="ja-JP" altLang="en-US" dirty="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486747" y="2685661"/>
                <a:ext cx="5614289" cy="369332"/>
              </a:xfrm>
              <a:prstGeom prst="rect">
                <a:avLst/>
              </a:prstGeom>
              <a:blipFill>
                <a:blip r:embed="rId11"/>
                <a:stretch>
                  <a:fillRect l="-977" t="-8333" b="-2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3311383" y="4899310"/>
                <a:ext cx="5789653" cy="369332"/>
              </a:xfrm>
              <a:prstGeom prst="rect">
                <a:avLst/>
              </a:prstGeom>
              <a:noFill/>
            </p:spPr>
            <p:txBody>
              <a:bodyPr wrap="square" rtlCol="0">
                <a:spAutoFit/>
              </a:bodyPr>
              <a:lstStyle/>
              <a:p>
                <a:r>
                  <a:rPr lang="en-US" altLang="ja-JP" dirty="0"/>
                  <a:t>Range: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oMath>
                </a14:m>
                <a:r>
                  <a:rPr lang="en-US" altLang="ja-JP" dirty="0"/>
                  <a:t> </a:t>
                </a:r>
                <a14:m>
                  <m:oMath xmlns:m="http://schemas.openxmlformats.org/officeDocument/2006/math">
                    <m:r>
                      <a:rPr lang="ja-JP" altLang="en-US" i="1">
                        <a:latin typeface="Cambria Math" panose="02040503050406030204" pitchFamily="18" charset="0"/>
                      </a:rPr>
                      <m:t>𝜖</m:t>
                    </m:r>
                    <m:r>
                      <a:rPr lang="en-US" altLang="ja-JP" i="1">
                        <a:latin typeface="Cambria Math" panose="02040503050406030204" pitchFamily="18" charset="0"/>
                      </a:rPr>
                      <m:t> </m:t>
                    </m:r>
                  </m:oMath>
                </a14:m>
                <a:r>
                  <a:rPr lang="en-US" altLang="ja-JP" dirty="0" smtClean="0"/>
                  <a:t>[-5, </a:t>
                </a:r>
                <a:r>
                  <a:rPr lang="en-US" altLang="ja-JP" dirty="0"/>
                  <a:t>5</a:t>
                </a:r>
                <a:r>
                  <a:rPr lang="en-US" altLang="ja-JP" dirty="0" smtClean="0"/>
                  <a:t>]     </a:t>
                </a:r>
                <a:r>
                  <a:rPr kumimoji="1" lang="en-US" altLang="ja-JP" dirty="0" smtClean="0"/>
                  <a:t># of </a:t>
                </a:r>
                <a:r>
                  <a:rPr kumimoji="1" lang="en-US" altLang="ja-JP" dirty="0" err="1" smtClean="0"/>
                  <a:t>goptima</a:t>
                </a:r>
                <a:r>
                  <a:rPr kumimoji="1" lang="en-US" altLang="ja-JP" dirty="0" smtClean="0"/>
                  <a:t>: 4      # of </a:t>
                </a:r>
                <a:r>
                  <a:rPr kumimoji="1" lang="en-US" altLang="ja-JP" dirty="0" err="1" smtClean="0"/>
                  <a:t>loptima</a:t>
                </a:r>
                <a:r>
                  <a:rPr kumimoji="1" lang="en-US" altLang="ja-JP" dirty="0" smtClean="0"/>
                  <a:t>: 0</a:t>
                </a:r>
                <a:endParaRPr kumimoji="1" lang="ja-JP" altLang="en-US" dirty="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3311383" y="4899310"/>
                <a:ext cx="5789653" cy="369332"/>
              </a:xfrm>
              <a:prstGeom prst="rect">
                <a:avLst/>
              </a:prstGeom>
              <a:blipFill>
                <a:blip r:embed="rId12"/>
                <a:stretch>
                  <a:fillRect l="-842" t="-8333" b="-28333"/>
                </a:stretch>
              </a:blipFill>
            </p:spPr>
            <p:txBody>
              <a:bodyPr/>
              <a:lstStyle/>
              <a:p>
                <a:r>
                  <a:rPr lang="ja-JP" altLang="en-US">
                    <a:noFill/>
                  </a:rPr>
                  <a:t> </a:t>
                </a:r>
              </a:p>
            </p:txBody>
          </p:sp>
        </mc:Fallback>
      </mc:AlternateContent>
      <p:sp>
        <p:nvSpPr>
          <p:cNvPr id="18" name="タイトル 1 2"/>
          <p:cNvSpPr>
            <a:spLocks noGrp="1"/>
          </p:cNvSpPr>
          <p:nvPr>
            <p:ph type="title"/>
          </p:nvPr>
        </p:nvSpPr>
        <p:spPr>
          <a:xfrm>
            <a:off x="3100754" y="64482"/>
            <a:ext cx="6043246" cy="1101969"/>
          </a:xfrm>
        </p:spPr>
        <p:txBody>
          <a:bodyPr/>
          <a:lstStyle/>
          <a:p>
            <a:r>
              <a:rPr lang="ja-JP" altLang="en-US" dirty="0" smtClean="0"/>
              <a:t>問題設定</a:t>
            </a:r>
            <a:endParaRPr lang="ja-JP" altLang="en-US" dirty="0"/>
          </a:p>
        </p:txBody>
      </p:sp>
    </p:spTree>
    <p:extLst>
      <p:ext uri="{BB962C8B-B14F-4D97-AF65-F5344CB8AC3E}">
        <p14:creationId xmlns:p14="http://schemas.microsoft.com/office/powerpoint/2010/main" val="659475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6868" y="4060639"/>
            <a:ext cx="3303303" cy="2477477"/>
          </a:xfrm>
          <a:prstGeom prst="rect">
            <a:avLst/>
          </a:prstGeom>
        </p:spPr>
      </p:pic>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841" y="1163591"/>
            <a:ext cx="3536896" cy="2652672"/>
          </a:xfrm>
          <a:prstGeom prst="rect">
            <a:avLst/>
          </a:prstGeom>
        </p:spPr>
      </p:pic>
      <p:sp>
        <p:nvSpPr>
          <p:cNvPr id="4" name="スライド番号プレースホルダー 3"/>
          <p:cNvSpPr>
            <a:spLocks noGrp="1"/>
          </p:cNvSpPr>
          <p:nvPr>
            <p:ph type="sldNum" sz="quarter" idx="12"/>
          </p:nvPr>
        </p:nvSpPr>
        <p:spPr/>
        <p:txBody>
          <a:bodyPr/>
          <a:lstStyle/>
          <a:p>
            <a:fld id="{E2CF13C1-FE9C-4094-ADF4-C8AE6999A6FB}" type="slidenum">
              <a:rPr kumimoji="1" lang="ja-JP" altLang="en-US" sz="1400" smtClean="0"/>
              <a:t>23</a:t>
            </a:fld>
            <a:endParaRPr kumimoji="1" lang="ja-JP" altLang="en-US" sz="1400"/>
          </a:p>
        </p:txBody>
      </p:sp>
      <p:sp>
        <p:nvSpPr>
          <p:cNvPr id="5" name="タイトル 1 1"/>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4000" b="1" dirty="0">
                <a:solidFill>
                  <a:schemeClr val="bg1"/>
                </a:solidFill>
              </a:rPr>
              <a:t>付録</a:t>
            </a:r>
            <a:r>
              <a:rPr lang="en-US" altLang="ja-JP" sz="4000" b="1" dirty="0" smtClean="0">
                <a:solidFill>
                  <a:schemeClr val="bg1"/>
                </a:solidFill>
              </a:rPr>
              <a:t>	</a:t>
            </a:r>
            <a:endParaRPr lang="ja-JP" altLang="en-US" sz="4000" b="1" dirty="0">
              <a:solidFill>
                <a:schemeClr val="bg1"/>
              </a:solidFill>
            </a:endParaRPr>
          </a:p>
        </p:txBody>
      </p:sp>
      <p:pic>
        <p:nvPicPr>
          <p:cNvPr id="3" name="図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529711" y="4224759"/>
            <a:ext cx="5386286" cy="286476"/>
          </a:xfrm>
          <a:prstGeom prst="rect">
            <a:avLst/>
          </a:prstGeom>
        </p:spPr>
      </p:pic>
      <mc:AlternateContent xmlns:mc="http://schemas.openxmlformats.org/markup-compatibility/2006" xmlns:a14="http://schemas.microsoft.com/office/drawing/2010/main">
        <mc:Choice Requires="a14">
          <p:sp>
            <p:nvSpPr>
              <p:cNvPr id="13" name="テキスト ボックス 12"/>
              <p:cNvSpPr txBox="1"/>
              <p:nvPr/>
            </p:nvSpPr>
            <p:spPr>
              <a:xfrm>
                <a:off x="216868" y="3761647"/>
                <a:ext cx="3312844" cy="369332"/>
              </a:xfrm>
              <a:prstGeom prst="rect">
                <a:avLst/>
              </a:prstGeom>
              <a:noFill/>
            </p:spPr>
            <p:txBody>
              <a:bodyPr wrap="square" rtlCol="0">
                <a:spAutoFit/>
              </a:bodyPr>
              <a:lstStyle/>
              <a:p>
                <a:pPr algn="ct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3</m:t>
                        </m:r>
                      </m:sub>
                    </m:sSub>
                  </m:oMath>
                </a14:m>
                <a:r>
                  <a:rPr kumimoji="1" lang="en-US" altLang="ja-JP" dirty="0" smtClean="0"/>
                  <a:t>: Uneven Decreasing Maxima</a:t>
                </a:r>
                <a:endParaRPr kumimoji="1" lang="ja-JP" altLang="en-US"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216868" y="3761647"/>
                <a:ext cx="3312844" cy="369332"/>
              </a:xfrm>
              <a:prstGeom prst="rect">
                <a:avLst/>
              </a:prstGeom>
              <a:blipFill>
                <a:blip r:embed="rId8"/>
                <a:stretch>
                  <a:fillRect t="-6557" r="-1473" b="-262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p:cNvSpPr txBox="1"/>
              <p:nvPr/>
            </p:nvSpPr>
            <p:spPr>
              <a:xfrm>
                <a:off x="216868" y="6356351"/>
                <a:ext cx="3312843" cy="369332"/>
              </a:xfrm>
              <a:prstGeom prst="rect">
                <a:avLst/>
              </a:prstGeom>
              <a:noFill/>
            </p:spPr>
            <p:txBody>
              <a:bodyPr wrap="square" rtlCol="0">
                <a:spAutoFit/>
              </a:bodyPr>
              <a:lstStyle/>
              <a:p>
                <a:pPr algn="ct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4</m:t>
                        </m:r>
                      </m:sub>
                    </m:sSub>
                  </m:oMath>
                </a14:m>
                <a:r>
                  <a:rPr kumimoji="1" lang="en-US" altLang="ja-JP" dirty="0" smtClean="0"/>
                  <a:t>: </a:t>
                </a:r>
                <a:r>
                  <a:rPr kumimoji="1" lang="en-US" altLang="ja-JP" dirty="0" err="1" smtClean="0"/>
                  <a:t>Himmelblau</a:t>
                </a:r>
                <a:endParaRPr kumimoji="1" lang="ja-JP" altLang="en-US"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216868" y="6356351"/>
                <a:ext cx="3312843" cy="369332"/>
              </a:xfrm>
              <a:prstGeom prst="rect">
                <a:avLst/>
              </a:prstGeom>
              <a:blipFill>
                <a:blip r:embed="rId9"/>
                <a:stretch>
                  <a:fillRect t="-8333" b="-28333"/>
                </a:stretch>
              </a:blipFill>
            </p:spPr>
            <p:txBody>
              <a:bodyPr/>
              <a:lstStyle/>
              <a:p>
                <a:r>
                  <a:rPr lang="ja-JP" altLang="en-US">
                    <a:noFill/>
                  </a:rPr>
                  <a:t> </a:t>
                </a:r>
              </a:p>
            </p:txBody>
          </p:sp>
        </mc:Fallback>
      </mc:AlternateContent>
      <p:pic>
        <p:nvPicPr>
          <p:cNvPr id="2" name="図 1"/>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529710" y="1826305"/>
            <a:ext cx="5539791" cy="519619"/>
          </a:xfrm>
          <a:prstGeom prst="rect">
            <a:avLst/>
          </a:prstGeom>
        </p:spPr>
      </p:pic>
      <mc:AlternateContent xmlns:mc="http://schemas.openxmlformats.org/markup-compatibility/2006" xmlns:a14="http://schemas.microsoft.com/office/drawing/2010/main">
        <mc:Choice Requires="a14">
          <p:sp>
            <p:nvSpPr>
              <p:cNvPr id="17" name="テキスト ボックス 16"/>
              <p:cNvSpPr txBox="1"/>
              <p:nvPr/>
            </p:nvSpPr>
            <p:spPr>
              <a:xfrm>
                <a:off x="3529711" y="2666512"/>
                <a:ext cx="5614289" cy="646331"/>
              </a:xfrm>
              <a:prstGeom prst="rect">
                <a:avLst/>
              </a:prstGeom>
              <a:noFill/>
            </p:spPr>
            <p:txBody>
              <a:bodyPr wrap="square" rtlCol="0">
                <a:spAutoFit/>
              </a:bodyPr>
              <a:lstStyle/>
              <a:p>
                <a:r>
                  <a:rPr lang="en-US" altLang="ja-JP" dirty="0"/>
                  <a:t>Range: </a:t>
                </a:r>
                <a:r>
                  <a:rPr lang="en-US" altLang="ja-JP" i="1" dirty="0"/>
                  <a:t>x</a:t>
                </a:r>
                <a:r>
                  <a:rPr lang="en-US" altLang="ja-JP" dirty="0"/>
                  <a:t> </a:t>
                </a:r>
                <a14:m>
                  <m:oMath xmlns:m="http://schemas.openxmlformats.org/officeDocument/2006/math">
                    <m:r>
                      <a:rPr lang="ja-JP" altLang="en-US" i="1">
                        <a:latin typeface="Cambria Math" panose="02040503050406030204" pitchFamily="18" charset="0"/>
                      </a:rPr>
                      <m:t>𝜖</m:t>
                    </m:r>
                    <m:r>
                      <a:rPr lang="en-US" altLang="ja-JP" i="1">
                        <a:latin typeface="Cambria Math" panose="02040503050406030204" pitchFamily="18" charset="0"/>
                      </a:rPr>
                      <m:t> </m:t>
                    </m:r>
                  </m:oMath>
                </a14:m>
                <a:r>
                  <a:rPr lang="en-US" altLang="ja-JP" dirty="0" smtClean="0"/>
                  <a:t>[0, 1]</a:t>
                </a:r>
                <a:br>
                  <a:rPr lang="en-US" altLang="ja-JP" dirty="0" smtClean="0"/>
                </a:br>
                <a:r>
                  <a:rPr kumimoji="1" lang="en-US" altLang="ja-JP" dirty="0" smtClean="0"/>
                  <a:t># of </a:t>
                </a:r>
                <a:r>
                  <a:rPr kumimoji="1" lang="en-US" altLang="ja-JP" dirty="0" err="1" smtClean="0"/>
                  <a:t>goptima</a:t>
                </a:r>
                <a:r>
                  <a:rPr kumimoji="1" lang="en-US" altLang="ja-JP" dirty="0" smtClean="0"/>
                  <a:t>: 1      # of </a:t>
                </a:r>
                <a:r>
                  <a:rPr kumimoji="1" lang="en-US" altLang="ja-JP" dirty="0" err="1" smtClean="0"/>
                  <a:t>loptima</a:t>
                </a:r>
                <a:r>
                  <a:rPr kumimoji="1" lang="en-US" altLang="ja-JP" dirty="0" smtClean="0"/>
                  <a:t>: 4</a:t>
                </a:r>
                <a:endParaRPr kumimoji="1" lang="ja-JP" altLang="en-US" dirty="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529711" y="2666512"/>
                <a:ext cx="5614289" cy="646331"/>
              </a:xfrm>
              <a:prstGeom prst="rect">
                <a:avLst/>
              </a:prstGeom>
              <a:blipFill>
                <a:blip r:embed="rId11"/>
                <a:stretch>
                  <a:fillRect l="-869" t="-3774" b="-15094"/>
                </a:stretch>
              </a:blipFill>
            </p:spPr>
            <p:txBody>
              <a:bodyPr/>
              <a:lstStyle/>
              <a:p>
                <a:r>
                  <a:rPr lang="ja-JP" altLang="en-US">
                    <a:noFill/>
                  </a:rPr>
                  <a:t> </a:t>
                </a:r>
              </a:p>
            </p:txBody>
          </p:sp>
        </mc:Fallback>
      </mc:AlternateContent>
      <p:sp>
        <p:nvSpPr>
          <p:cNvPr id="16" name="タイトル 1 2"/>
          <p:cNvSpPr>
            <a:spLocks noGrp="1"/>
          </p:cNvSpPr>
          <p:nvPr>
            <p:ph type="title"/>
          </p:nvPr>
        </p:nvSpPr>
        <p:spPr>
          <a:xfrm>
            <a:off x="3100754" y="64482"/>
            <a:ext cx="6043246" cy="1101969"/>
          </a:xfrm>
        </p:spPr>
        <p:txBody>
          <a:bodyPr/>
          <a:lstStyle/>
          <a:p>
            <a:r>
              <a:rPr lang="en-US" altLang="ja-JP" sz="2400" dirty="0" smtClean="0"/>
              <a:t>Benchmark functions in CEC 2013</a:t>
            </a:r>
            <a:endParaRPr lang="ja-JP" altLang="en-US" sz="2400" dirty="0"/>
          </a:p>
        </p:txBody>
      </p:sp>
      <mc:AlternateContent xmlns:mc="http://schemas.openxmlformats.org/markup-compatibility/2006" xmlns:a14="http://schemas.microsoft.com/office/drawing/2010/main">
        <mc:Choice Requires="a14">
          <p:sp>
            <p:nvSpPr>
              <p:cNvPr id="18" name="テキスト ボックス 17"/>
              <p:cNvSpPr txBox="1"/>
              <p:nvPr/>
            </p:nvSpPr>
            <p:spPr>
              <a:xfrm>
                <a:off x="3486747" y="4723358"/>
                <a:ext cx="5614289" cy="646331"/>
              </a:xfrm>
              <a:prstGeom prst="rect">
                <a:avLst/>
              </a:prstGeom>
              <a:noFill/>
            </p:spPr>
            <p:txBody>
              <a:bodyPr wrap="square" rtlCol="0">
                <a:spAutoFit/>
              </a:bodyPr>
              <a:lstStyle/>
              <a:p>
                <a:r>
                  <a:rPr lang="en-US" altLang="ja-JP" dirty="0"/>
                  <a:t>Range: </a:t>
                </a:r>
                <a:r>
                  <a:rPr lang="en-US" altLang="ja-JP" i="1" dirty="0"/>
                  <a:t>x</a:t>
                </a:r>
                <a:r>
                  <a:rPr lang="en-US" altLang="ja-JP" dirty="0"/>
                  <a:t> </a:t>
                </a:r>
                <a14:m>
                  <m:oMath xmlns:m="http://schemas.openxmlformats.org/officeDocument/2006/math">
                    <m:r>
                      <a:rPr lang="ja-JP" altLang="en-US" i="1">
                        <a:latin typeface="Cambria Math" panose="02040503050406030204" pitchFamily="18" charset="0"/>
                      </a:rPr>
                      <m:t>𝜖</m:t>
                    </m:r>
                    <m:r>
                      <a:rPr lang="en-US" altLang="ja-JP" i="1">
                        <a:latin typeface="Cambria Math" panose="02040503050406030204" pitchFamily="18" charset="0"/>
                      </a:rPr>
                      <m:t> </m:t>
                    </m:r>
                  </m:oMath>
                </a14:m>
                <a:r>
                  <a:rPr lang="en-US" altLang="ja-JP" dirty="0" smtClean="0"/>
                  <a:t>[-</a:t>
                </a:r>
                <a:r>
                  <a:rPr lang="en-US" altLang="ja-JP" dirty="0"/>
                  <a:t>6</a:t>
                </a:r>
                <a:r>
                  <a:rPr lang="en-US" altLang="ja-JP" dirty="0" smtClean="0"/>
                  <a:t>, </a:t>
                </a:r>
                <a:r>
                  <a:rPr lang="en-US" altLang="ja-JP" dirty="0"/>
                  <a:t>6</a:t>
                </a:r>
                <a:r>
                  <a:rPr lang="en-US" altLang="ja-JP" dirty="0" smtClean="0"/>
                  <a:t>] </a:t>
                </a:r>
                <a:r>
                  <a:rPr lang="en-US" altLang="ja-JP" i="1" dirty="0" smtClean="0"/>
                  <a:t>y</a:t>
                </a:r>
                <a:r>
                  <a:rPr lang="en-US" altLang="ja-JP" dirty="0" smtClean="0"/>
                  <a:t> </a:t>
                </a:r>
                <a14:m>
                  <m:oMath xmlns:m="http://schemas.openxmlformats.org/officeDocument/2006/math">
                    <m:r>
                      <a:rPr lang="ja-JP" altLang="en-US" i="1">
                        <a:latin typeface="Cambria Math" panose="02040503050406030204" pitchFamily="18" charset="0"/>
                      </a:rPr>
                      <m:t>𝜖</m:t>
                    </m:r>
                    <m:r>
                      <a:rPr lang="en-US" altLang="ja-JP" i="1">
                        <a:latin typeface="Cambria Math" panose="02040503050406030204" pitchFamily="18" charset="0"/>
                      </a:rPr>
                      <m:t> </m:t>
                    </m:r>
                  </m:oMath>
                </a14:m>
                <a:r>
                  <a:rPr lang="en-US" altLang="ja-JP" dirty="0" smtClean="0"/>
                  <a:t>[-6, </a:t>
                </a:r>
                <a:r>
                  <a:rPr lang="en-US" altLang="ja-JP" dirty="0"/>
                  <a:t>6</a:t>
                </a:r>
                <a:r>
                  <a:rPr lang="en-US" altLang="ja-JP" dirty="0" smtClean="0"/>
                  <a:t>]   </a:t>
                </a:r>
                <a:br>
                  <a:rPr lang="en-US" altLang="ja-JP" dirty="0" smtClean="0"/>
                </a:br>
                <a:r>
                  <a:rPr kumimoji="1" lang="en-US" altLang="ja-JP" dirty="0" smtClean="0"/>
                  <a:t># of </a:t>
                </a:r>
                <a:r>
                  <a:rPr kumimoji="1" lang="en-US" altLang="ja-JP" dirty="0" err="1" smtClean="0"/>
                  <a:t>goptima</a:t>
                </a:r>
                <a:r>
                  <a:rPr kumimoji="1" lang="en-US" altLang="ja-JP" dirty="0" smtClean="0"/>
                  <a:t>: 4      # of </a:t>
                </a:r>
                <a:r>
                  <a:rPr kumimoji="1" lang="en-US" altLang="ja-JP" dirty="0" err="1" smtClean="0"/>
                  <a:t>loptima</a:t>
                </a:r>
                <a:r>
                  <a:rPr kumimoji="1" lang="en-US" altLang="ja-JP" dirty="0" smtClean="0"/>
                  <a:t>: 0</a:t>
                </a:r>
                <a:endParaRPr kumimoji="1" lang="ja-JP" altLang="en-US" dirty="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486747" y="4723358"/>
                <a:ext cx="5614289" cy="646331"/>
              </a:xfrm>
              <a:prstGeom prst="rect">
                <a:avLst/>
              </a:prstGeom>
              <a:blipFill>
                <a:blip r:embed="rId12"/>
                <a:stretch>
                  <a:fillRect l="-977" t="-4717" b="-1509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70701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98911"/>
            <a:ext cx="3802456" cy="2850756"/>
          </a:xfrm>
          <a:prstGeom prst="rect">
            <a:avLst/>
          </a:prstGeom>
        </p:spPr>
      </p:pic>
      <p:pic>
        <p:nvPicPr>
          <p:cNvPr id="8" name="図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3994816"/>
            <a:ext cx="3529711" cy="2646275"/>
          </a:xfrm>
          <a:prstGeom prst="rect">
            <a:avLst/>
          </a:prstGeom>
        </p:spPr>
      </p:pic>
      <p:sp>
        <p:nvSpPr>
          <p:cNvPr id="4" name="スライド番号プレースホルダー 3"/>
          <p:cNvSpPr>
            <a:spLocks noGrp="1"/>
          </p:cNvSpPr>
          <p:nvPr>
            <p:ph type="sldNum" sz="quarter" idx="12"/>
          </p:nvPr>
        </p:nvSpPr>
        <p:spPr/>
        <p:txBody>
          <a:bodyPr/>
          <a:lstStyle/>
          <a:p>
            <a:fld id="{E2CF13C1-FE9C-4094-ADF4-C8AE6999A6FB}" type="slidenum">
              <a:rPr kumimoji="1" lang="ja-JP" altLang="en-US" sz="1400" smtClean="0"/>
              <a:t>24</a:t>
            </a:fld>
            <a:endParaRPr kumimoji="1" lang="ja-JP" altLang="en-US" sz="1400"/>
          </a:p>
        </p:txBody>
      </p:sp>
      <p:sp>
        <p:nvSpPr>
          <p:cNvPr id="5" name="タイトル 1"/>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4000" b="1" dirty="0">
                <a:solidFill>
                  <a:schemeClr val="bg1"/>
                </a:solidFill>
              </a:rPr>
              <a:t>付録</a:t>
            </a:r>
            <a:r>
              <a:rPr lang="en-US" altLang="ja-JP" sz="4000" b="1" dirty="0" smtClean="0">
                <a:solidFill>
                  <a:schemeClr val="bg1"/>
                </a:solidFill>
              </a:rPr>
              <a:t>	</a:t>
            </a:r>
            <a:endParaRPr lang="ja-JP" altLang="en-US" sz="4000" b="1" dirty="0">
              <a:solidFill>
                <a:schemeClr val="bg1"/>
              </a:solidFill>
            </a:endParaRPr>
          </a:p>
        </p:txBody>
      </p:sp>
      <p:pic>
        <p:nvPicPr>
          <p:cNvPr id="10" name="図 9"/>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529711" y="4224759"/>
            <a:ext cx="4324332" cy="769523"/>
          </a:xfrm>
          <a:prstGeom prst="rect">
            <a:avLst/>
          </a:prstGeom>
        </p:spPr>
      </p:pic>
      <mc:AlternateContent xmlns:mc="http://schemas.openxmlformats.org/markup-compatibility/2006" xmlns:a14="http://schemas.microsoft.com/office/drawing/2010/main">
        <mc:Choice Requires="a14">
          <p:sp>
            <p:nvSpPr>
              <p:cNvPr id="13" name="テキスト ボックス 12"/>
              <p:cNvSpPr txBox="1"/>
              <p:nvPr/>
            </p:nvSpPr>
            <p:spPr>
              <a:xfrm>
                <a:off x="216868" y="3761647"/>
                <a:ext cx="3312844" cy="369332"/>
              </a:xfrm>
              <a:prstGeom prst="rect">
                <a:avLst/>
              </a:prstGeom>
              <a:noFill/>
            </p:spPr>
            <p:txBody>
              <a:bodyPr wrap="square" rtlCol="0">
                <a:spAutoFit/>
              </a:bodyPr>
              <a:lstStyle/>
              <a:p>
                <a:pPr algn="ct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5</m:t>
                        </m:r>
                      </m:sub>
                    </m:sSub>
                  </m:oMath>
                </a14:m>
                <a:r>
                  <a:rPr kumimoji="1" lang="en-US" altLang="ja-JP" dirty="0" smtClean="0"/>
                  <a:t>: Six-Hump </a:t>
                </a:r>
                <a:r>
                  <a:rPr kumimoji="1" lang="en-US" altLang="ja-JP" dirty="0" err="1" smtClean="0"/>
                  <a:t>Canel</a:t>
                </a:r>
                <a:r>
                  <a:rPr kumimoji="1" lang="en-US" altLang="ja-JP" dirty="0" smtClean="0"/>
                  <a:t> Back</a:t>
                </a:r>
                <a:endParaRPr kumimoji="1" lang="ja-JP" altLang="en-US"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216868" y="3761647"/>
                <a:ext cx="3312844" cy="369332"/>
              </a:xfrm>
              <a:prstGeom prst="rect">
                <a:avLst/>
              </a:prstGeom>
              <a:blipFill>
                <a:blip r:embed="rId8"/>
                <a:stretch>
                  <a:fillRect t="-6557" b="-262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p:cNvSpPr txBox="1"/>
              <p:nvPr/>
            </p:nvSpPr>
            <p:spPr>
              <a:xfrm>
                <a:off x="216868" y="6356351"/>
                <a:ext cx="3312843" cy="369332"/>
              </a:xfrm>
              <a:prstGeom prst="rect">
                <a:avLst/>
              </a:prstGeom>
              <a:noFill/>
            </p:spPr>
            <p:txBody>
              <a:bodyPr wrap="square" rtlCol="0">
                <a:spAutoFit/>
              </a:bodyPr>
              <a:lstStyle/>
              <a:p>
                <a:pPr algn="ct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6</m:t>
                        </m:r>
                      </m:sub>
                    </m:sSub>
                  </m:oMath>
                </a14:m>
                <a:r>
                  <a:rPr kumimoji="1" lang="en-US" altLang="ja-JP" dirty="0" smtClean="0"/>
                  <a:t>: Shubert 2D function</a:t>
                </a:r>
                <a:endParaRPr kumimoji="1" lang="ja-JP" altLang="en-US"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216868" y="6356351"/>
                <a:ext cx="3312843" cy="369332"/>
              </a:xfrm>
              <a:prstGeom prst="rect">
                <a:avLst/>
              </a:prstGeom>
              <a:blipFill>
                <a:blip r:embed="rId9"/>
                <a:stretch>
                  <a:fillRect t="-8333" b="-28333"/>
                </a:stretch>
              </a:blipFill>
            </p:spPr>
            <p:txBody>
              <a:bodyPr/>
              <a:lstStyle/>
              <a:p>
                <a:r>
                  <a:rPr lang="ja-JP" altLang="en-US">
                    <a:noFill/>
                  </a:rPr>
                  <a:t> </a:t>
                </a:r>
              </a:p>
            </p:txBody>
          </p:sp>
        </mc:Fallback>
      </mc:AlternateContent>
      <p:pic>
        <p:nvPicPr>
          <p:cNvPr id="9" name="図 8"/>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529710" y="1826305"/>
            <a:ext cx="5451003" cy="563809"/>
          </a:xfrm>
          <a:prstGeom prst="rect">
            <a:avLst/>
          </a:prstGeom>
        </p:spPr>
      </p:pic>
      <mc:AlternateContent xmlns:mc="http://schemas.openxmlformats.org/markup-compatibility/2006" xmlns:a14="http://schemas.microsoft.com/office/drawing/2010/main">
        <mc:Choice Requires="a14">
          <p:sp>
            <p:nvSpPr>
              <p:cNvPr id="17" name="テキスト ボックス 16"/>
              <p:cNvSpPr txBox="1"/>
              <p:nvPr/>
            </p:nvSpPr>
            <p:spPr>
              <a:xfrm>
                <a:off x="3486747" y="2359985"/>
                <a:ext cx="5614289" cy="646331"/>
              </a:xfrm>
              <a:prstGeom prst="rect">
                <a:avLst/>
              </a:prstGeom>
              <a:noFill/>
            </p:spPr>
            <p:txBody>
              <a:bodyPr wrap="square" rtlCol="0">
                <a:spAutoFit/>
              </a:bodyPr>
              <a:lstStyle/>
              <a:p>
                <a:r>
                  <a:rPr lang="en-US" altLang="ja-JP" dirty="0"/>
                  <a:t>Range: </a:t>
                </a:r>
                <a:r>
                  <a:rPr lang="en-US" altLang="ja-JP" i="1" dirty="0"/>
                  <a:t>x</a:t>
                </a:r>
                <a:r>
                  <a:rPr lang="en-US" altLang="ja-JP" dirty="0"/>
                  <a:t> </a:t>
                </a:r>
                <a14:m>
                  <m:oMath xmlns:m="http://schemas.openxmlformats.org/officeDocument/2006/math">
                    <m:r>
                      <a:rPr lang="ja-JP" altLang="en-US" i="1">
                        <a:latin typeface="Cambria Math" panose="02040503050406030204" pitchFamily="18" charset="0"/>
                      </a:rPr>
                      <m:t>𝜖</m:t>
                    </m:r>
                    <m:r>
                      <a:rPr lang="en-US" altLang="ja-JP" i="1">
                        <a:latin typeface="Cambria Math" panose="02040503050406030204" pitchFamily="18" charset="0"/>
                      </a:rPr>
                      <m:t> </m:t>
                    </m:r>
                  </m:oMath>
                </a14:m>
                <a:r>
                  <a:rPr lang="en-US" altLang="ja-JP" dirty="0" smtClean="0"/>
                  <a:t>[-1.9, 1.9] </a:t>
                </a:r>
                <a:r>
                  <a:rPr lang="en-US" altLang="ja-JP" i="1" dirty="0" smtClean="0"/>
                  <a:t>y</a:t>
                </a:r>
                <a:r>
                  <a:rPr lang="en-US" altLang="ja-JP" dirty="0" smtClean="0"/>
                  <a:t> </a:t>
                </a:r>
                <a14:m>
                  <m:oMath xmlns:m="http://schemas.openxmlformats.org/officeDocument/2006/math">
                    <m:r>
                      <a:rPr lang="ja-JP" altLang="en-US" i="1">
                        <a:latin typeface="Cambria Math" panose="02040503050406030204" pitchFamily="18" charset="0"/>
                      </a:rPr>
                      <m:t>𝜖</m:t>
                    </m:r>
                    <m:r>
                      <a:rPr lang="en-US" altLang="ja-JP" i="1">
                        <a:latin typeface="Cambria Math" panose="02040503050406030204" pitchFamily="18" charset="0"/>
                      </a:rPr>
                      <m:t> </m:t>
                    </m:r>
                  </m:oMath>
                </a14:m>
                <a:r>
                  <a:rPr lang="en-US" altLang="ja-JP" dirty="0"/>
                  <a:t>[-</a:t>
                </a:r>
                <a:r>
                  <a:rPr lang="en-US" altLang="ja-JP" dirty="0" smtClean="0"/>
                  <a:t>1.1, 1.1]   </a:t>
                </a:r>
                <a:br>
                  <a:rPr lang="en-US" altLang="ja-JP" dirty="0" smtClean="0"/>
                </a:br>
                <a:r>
                  <a:rPr kumimoji="1" lang="en-US" altLang="ja-JP" dirty="0" smtClean="0"/>
                  <a:t># of </a:t>
                </a:r>
                <a:r>
                  <a:rPr kumimoji="1" lang="en-US" altLang="ja-JP" dirty="0" err="1" smtClean="0"/>
                  <a:t>goptima</a:t>
                </a:r>
                <a:r>
                  <a:rPr kumimoji="1" lang="en-US" altLang="ja-JP" dirty="0" smtClean="0"/>
                  <a:t>: 2      # of </a:t>
                </a:r>
                <a:r>
                  <a:rPr kumimoji="1" lang="en-US" altLang="ja-JP" dirty="0" err="1" smtClean="0"/>
                  <a:t>loptima</a:t>
                </a:r>
                <a:r>
                  <a:rPr kumimoji="1" lang="en-US" altLang="ja-JP" dirty="0" smtClean="0"/>
                  <a:t>: 2</a:t>
                </a:r>
                <a:endParaRPr kumimoji="1" lang="ja-JP" altLang="en-US" dirty="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486747" y="2359985"/>
                <a:ext cx="5614289" cy="646331"/>
              </a:xfrm>
              <a:prstGeom prst="rect">
                <a:avLst/>
              </a:prstGeom>
              <a:blipFill>
                <a:blip r:embed="rId11"/>
                <a:stretch>
                  <a:fillRect l="-977" t="-3774" b="-150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3486747" y="4899310"/>
                <a:ext cx="5614288" cy="669992"/>
              </a:xfrm>
              <a:prstGeom prst="rect">
                <a:avLst/>
              </a:prstGeom>
              <a:noFill/>
            </p:spPr>
            <p:txBody>
              <a:bodyPr wrap="square" rtlCol="0">
                <a:spAutoFit/>
              </a:bodyPr>
              <a:lstStyle/>
              <a:p>
                <a:r>
                  <a:rPr lang="en-US" altLang="ja-JP" dirty="0" smtClean="0"/>
                  <a:t>Range:  </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r>
                      <a:rPr lang="ja-JP" altLang="en-US" i="1">
                        <a:latin typeface="Cambria Math" panose="02040503050406030204" pitchFamily="18" charset="0"/>
                      </a:rPr>
                      <m:t>𝜖</m:t>
                    </m:r>
                    <m:r>
                      <a:rPr lang="en-US" altLang="ja-JP" i="1">
                        <a:latin typeface="Cambria Math" panose="02040503050406030204" pitchFamily="18" charset="0"/>
                      </a:rPr>
                      <m:t> </m:t>
                    </m:r>
                    <m:sSup>
                      <m:sSupPr>
                        <m:ctrlPr>
                          <a:rPr lang="en-US" altLang="ja-JP" i="1" smtClean="0">
                            <a:latin typeface="Cambria Math" panose="02040503050406030204" pitchFamily="18" charset="0"/>
                          </a:rPr>
                        </m:ctrlPr>
                      </m:sSupPr>
                      <m:e>
                        <m:d>
                          <m:dPr>
                            <m:begChr m:val="["/>
                            <m:endChr m:val="]"/>
                            <m:ctrlPr>
                              <a:rPr lang="en-US" altLang="ja-JP" i="1" smtClean="0">
                                <a:latin typeface="Cambria Math" panose="02040503050406030204" pitchFamily="18" charset="0"/>
                              </a:rPr>
                            </m:ctrlPr>
                          </m:dPr>
                          <m:e>
                            <m:r>
                              <a:rPr lang="en-US" altLang="ja-JP" b="0" i="1" smtClean="0">
                                <a:latin typeface="Cambria Math" panose="02040503050406030204" pitchFamily="18" charset="0"/>
                              </a:rPr>
                              <m:t>−10, 10</m:t>
                            </m:r>
                          </m:e>
                        </m:d>
                      </m:e>
                      <m:sup>
                        <m:r>
                          <a:rPr lang="en-US" altLang="ja-JP" b="0" i="1" smtClean="0">
                            <a:latin typeface="Cambria Math" panose="02040503050406030204" pitchFamily="18" charset="0"/>
                          </a:rPr>
                          <m:t>𝐷</m:t>
                        </m:r>
                      </m:sup>
                    </m:sSup>
                    <m:r>
                      <a:rPr lang="en-US" altLang="ja-JP" b="0" i="1" smtClean="0">
                        <a:latin typeface="Cambria Math" panose="02040503050406030204" pitchFamily="18" charset="0"/>
                      </a:rPr>
                      <m:t>  , </m:t>
                    </m:r>
                    <m:r>
                      <a:rPr lang="en-US" altLang="ja-JP" b="0" i="1" smtClean="0">
                        <a:latin typeface="Cambria Math" panose="02040503050406030204" pitchFamily="18" charset="0"/>
                      </a:rPr>
                      <m:t>𝑖</m:t>
                    </m:r>
                    <m:r>
                      <a:rPr lang="en-US" altLang="ja-JP" b="0" i="1" smtClean="0">
                        <a:latin typeface="Cambria Math" panose="02040503050406030204" pitchFamily="18" charset="0"/>
                      </a:rPr>
                      <m:t>=1,2,…,</m:t>
                    </m:r>
                    <m:r>
                      <a:rPr lang="en-US" altLang="ja-JP" b="0" i="1" smtClean="0">
                        <a:latin typeface="Cambria Math" panose="02040503050406030204" pitchFamily="18" charset="0"/>
                      </a:rPr>
                      <m:t>𝐷</m:t>
                    </m:r>
                    <m:r>
                      <a:rPr lang="en-US" altLang="ja-JP" b="0" i="1" smtClean="0">
                        <a:latin typeface="Cambria Math" panose="02040503050406030204" pitchFamily="18" charset="0"/>
                      </a:rPr>
                      <m:t>;</m:t>
                    </m:r>
                  </m:oMath>
                </a14:m>
                <a:r>
                  <a:rPr lang="en-US" altLang="ja-JP" dirty="0" smtClean="0"/>
                  <a:t>   </a:t>
                </a:r>
                <a:br>
                  <a:rPr lang="en-US" altLang="ja-JP" dirty="0" smtClean="0"/>
                </a:br>
                <a:r>
                  <a:rPr lang="en-US" altLang="ja-JP" dirty="0" smtClean="0"/>
                  <a:t> </a:t>
                </a:r>
                <a:r>
                  <a:rPr kumimoji="1" lang="en-US" altLang="ja-JP" dirty="0" smtClean="0"/>
                  <a:t># of </a:t>
                </a:r>
                <a:r>
                  <a:rPr kumimoji="1" lang="en-US" altLang="ja-JP" dirty="0" err="1" smtClean="0"/>
                  <a:t>goptima</a:t>
                </a:r>
                <a:r>
                  <a:rPr kumimoji="1" lang="en-US" altLang="ja-JP" dirty="0" smtClean="0"/>
                  <a:t>: </a:t>
                </a:r>
                <a14:m>
                  <m:oMath xmlns:m="http://schemas.openxmlformats.org/officeDocument/2006/math">
                    <m:r>
                      <a:rPr kumimoji="1" lang="en-US" altLang="ja-JP" b="0" i="1" smtClean="0">
                        <a:latin typeface="Cambria Math" panose="02040503050406030204" pitchFamily="18" charset="0"/>
                      </a:rPr>
                      <m:t>𝐷</m:t>
                    </m:r>
                    <m:r>
                      <a:rPr kumimoji="1" lang="en-US" altLang="ja-JP" b="0" i="1" smtClean="0">
                        <a:latin typeface="Cambria Math" panose="02040503050406030204" pitchFamily="18" charset="0"/>
                        <a:ea typeface="Cambria Math" panose="02040503050406030204" pitchFamily="18" charset="0"/>
                      </a:rPr>
                      <m:t>∙</m:t>
                    </m:r>
                    <m:sSup>
                      <m:sSupPr>
                        <m:ctrlPr>
                          <a:rPr kumimoji="1" lang="en-US" altLang="ja-JP" b="0" i="1" smtClean="0">
                            <a:latin typeface="Cambria Math" panose="02040503050406030204" pitchFamily="18" charset="0"/>
                            <a:ea typeface="Cambria Math" panose="02040503050406030204" pitchFamily="18" charset="0"/>
                          </a:rPr>
                        </m:ctrlPr>
                      </m:sSupPr>
                      <m:e>
                        <m:r>
                          <a:rPr kumimoji="1" lang="en-US" altLang="ja-JP" b="0" i="1" smtClean="0">
                            <a:latin typeface="Cambria Math" panose="02040503050406030204" pitchFamily="18" charset="0"/>
                            <a:ea typeface="Cambria Math" panose="02040503050406030204" pitchFamily="18" charset="0"/>
                          </a:rPr>
                          <m:t>3</m:t>
                        </m:r>
                      </m:e>
                      <m:sup>
                        <m:r>
                          <a:rPr kumimoji="1" lang="en-US" altLang="ja-JP" b="0" i="1" smtClean="0">
                            <a:latin typeface="Cambria Math" panose="02040503050406030204" pitchFamily="18" charset="0"/>
                            <a:ea typeface="Cambria Math" panose="02040503050406030204" pitchFamily="18" charset="0"/>
                          </a:rPr>
                          <m:t>𝐷</m:t>
                        </m:r>
                      </m:sup>
                    </m:sSup>
                  </m:oMath>
                </a14:m>
                <a:r>
                  <a:rPr kumimoji="1" lang="en-US" altLang="ja-JP" dirty="0" smtClean="0"/>
                  <a:t>      # of </a:t>
                </a:r>
                <a:r>
                  <a:rPr kumimoji="1" lang="en-US" altLang="ja-JP" dirty="0" err="1" smtClean="0"/>
                  <a:t>loptima</a:t>
                </a:r>
                <a:r>
                  <a:rPr kumimoji="1" lang="en-US" altLang="ja-JP" dirty="0" smtClean="0"/>
                  <a:t>: uncountable</a:t>
                </a:r>
                <a:endParaRPr kumimoji="1" lang="ja-JP" altLang="en-US" dirty="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3486747" y="4899310"/>
                <a:ext cx="5614288" cy="669992"/>
              </a:xfrm>
              <a:prstGeom prst="rect">
                <a:avLst/>
              </a:prstGeom>
              <a:blipFill>
                <a:blip r:embed="rId12"/>
                <a:stretch>
                  <a:fillRect l="-977" t="-4545" b="-10909"/>
                </a:stretch>
              </a:blipFill>
            </p:spPr>
            <p:txBody>
              <a:bodyPr/>
              <a:lstStyle/>
              <a:p>
                <a:r>
                  <a:rPr lang="ja-JP" altLang="en-US">
                    <a:noFill/>
                  </a:rPr>
                  <a:t> </a:t>
                </a:r>
              </a:p>
            </p:txBody>
          </p:sp>
        </mc:Fallback>
      </mc:AlternateContent>
      <p:sp>
        <p:nvSpPr>
          <p:cNvPr id="16" name="タイトル 1"/>
          <p:cNvSpPr>
            <a:spLocks noGrp="1"/>
          </p:cNvSpPr>
          <p:nvPr>
            <p:ph type="title"/>
          </p:nvPr>
        </p:nvSpPr>
        <p:spPr>
          <a:xfrm>
            <a:off x="3100754" y="64482"/>
            <a:ext cx="6043246" cy="1101969"/>
          </a:xfrm>
        </p:spPr>
        <p:txBody>
          <a:bodyPr/>
          <a:lstStyle/>
          <a:p>
            <a:r>
              <a:rPr lang="en-US" altLang="ja-JP" sz="2400" dirty="0" smtClean="0"/>
              <a:t>Benchmark functions in CEC 2013</a:t>
            </a:r>
            <a:endParaRPr lang="ja-JP" altLang="en-US" sz="2400" dirty="0"/>
          </a:p>
        </p:txBody>
      </p:sp>
    </p:spTree>
    <p:extLst>
      <p:ext uri="{BB962C8B-B14F-4D97-AF65-F5344CB8AC3E}">
        <p14:creationId xmlns:p14="http://schemas.microsoft.com/office/powerpoint/2010/main" val="3717398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303" y="3621947"/>
            <a:ext cx="3709993" cy="2782494"/>
          </a:xfrm>
          <a:prstGeom prst="rect">
            <a:avLst/>
          </a:prstGeom>
        </p:spPr>
      </p:pic>
      <p:pic>
        <p:nvPicPr>
          <p:cNvPr id="2" name="図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442" y="1152062"/>
            <a:ext cx="3715855" cy="2786891"/>
          </a:xfrm>
          <a:prstGeom prst="rect">
            <a:avLst/>
          </a:prstGeom>
        </p:spPr>
      </p:pic>
      <p:sp>
        <p:nvSpPr>
          <p:cNvPr id="4" name="スライド番号プレースホルダー 3"/>
          <p:cNvSpPr>
            <a:spLocks noGrp="1"/>
          </p:cNvSpPr>
          <p:nvPr>
            <p:ph type="sldNum" sz="quarter" idx="12"/>
          </p:nvPr>
        </p:nvSpPr>
        <p:spPr/>
        <p:txBody>
          <a:bodyPr/>
          <a:lstStyle/>
          <a:p>
            <a:fld id="{E2CF13C1-FE9C-4094-ADF4-C8AE6999A6FB}" type="slidenum">
              <a:rPr kumimoji="1" lang="ja-JP" altLang="en-US" sz="1400" smtClean="0"/>
              <a:t>25</a:t>
            </a:fld>
            <a:endParaRPr kumimoji="1" lang="ja-JP" altLang="en-US" sz="1400"/>
          </a:p>
        </p:txBody>
      </p:sp>
      <p:sp>
        <p:nvSpPr>
          <p:cNvPr id="5" name="タイトル 1 1"/>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4000" b="1" dirty="0">
                <a:solidFill>
                  <a:schemeClr val="bg1"/>
                </a:solidFill>
              </a:rPr>
              <a:t>付録</a:t>
            </a:r>
            <a:r>
              <a:rPr lang="en-US" altLang="ja-JP" sz="4000" b="1" dirty="0" smtClean="0">
                <a:solidFill>
                  <a:schemeClr val="bg1"/>
                </a:solidFill>
              </a:rPr>
              <a:t>	</a:t>
            </a:r>
            <a:endParaRPr lang="ja-JP" altLang="en-US" sz="4000" b="1" dirty="0">
              <a:solidFill>
                <a:schemeClr val="bg1"/>
              </a:solidFill>
            </a:endParaRPr>
          </a:p>
        </p:txBody>
      </p:sp>
      <p:pic>
        <p:nvPicPr>
          <p:cNvPr id="11" name="図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529712" y="4224760"/>
            <a:ext cx="3882373" cy="737523"/>
          </a:xfrm>
          <a:prstGeom prst="rect">
            <a:avLst/>
          </a:prstGeom>
        </p:spPr>
      </p:pic>
      <mc:AlternateContent xmlns:mc="http://schemas.openxmlformats.org/markup-compatibility/2006" xmlns:a14="http://schemas.microsoft.com/office/drawing/2010/main">
        <mc:Choice Requires="a14">
          <p:sp>
            <p:nvSpPr>
              <p:cNvPr id="13" name="テキスト ボックス 12"/>
              <p:cNvSpPr txBox="1"/>
              <p:nvPr/>
            </p:nvSpPr>
            <p:spPr>
              <a:xfrm>
                <a:off x="216868" y="3761647"/>
                <a:ext cx="3312844" cy="369332"/>
              </a:xfrm>
              <a:prstGeom prst="rect">
                <a:avLst/>
              </a:prstGeom>
              <a:noFill/>
            </p:spPr>
            <p:txBody>
              <a:bodyPr wrap="square" rtlCol="0">
                <a:spAutoFit/>
              </a:bodyPr>
              <a:lstStyle/>
              <a:p>
                <a:pPr algn="ct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7</m:t>
                        </m:r>
                      </m:sub>
                    </m:sSub>
                  </m:oMath>
                </a14:m>
                <a:r>
                  <a:rPr kumimoji="1" lang="en-US" altLang="ja-JP" dirty="0" smtClean="0"/>
                  <a:t>: </a:t>
                </a:r>
                <a:r>
                  <a:rPr lang="en-US" altLang="ja-JP" dirty="0" smtClean="0"/>
                  <a:t>Vincent 2D</a:t>
                </a:r>
                <a:endParaRPr kumimoji="1" lang="ja-JP" altLang="en-US"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216868" y="3761647"/>
                <a:ext cx="3312844" cy="369332"/>
              </a:xfrm>
              <a:prstGeom prst="rect">
                <a:avLst/>
              </a:prstGeom>
              <a:blipFill>
                <a:blip r:embed="rId8"/>
                <a:stretch>
                  <a:fillRect t="-6557" b="-262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p:cNvSpPr txBox="1"/>
              <p:nvPr/>
            </p:nvSpPr>
            <p:spPr>
              <a:xfrm>
                <a:off x="216868" y="6356351"/>
                <a:ext cx="3312843" cy="369332"/>
              </a:xfrm>
              <a:prstGeom prst="rect">
                <a:avLst/>
              </a:prstGeom>
              <a:noFill/>
            </p:spPr>
            <p:txBody>
              <a:bodyPr wrap="square" rtlCol="0">
                <a:spAutoFit/>
              </a:bodyPr>
              <a:lstStyle/>
              <a:p>
                <a:pPr algn="ct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8</m:t>
                        </m:r>
                      </m:sub>
                    </m:sSub>
                  </m:oMath>
                </a14:m>
                <a:r>
                  <a:rPr kumimoji="1" lang="en-US" altLang="ja-JP" dirty="0" smtClean="0"/>
                  <a:t>: </a:t>
                </a:r>
                <a:r>
                  <a:rPr lang="en-US" altLang="ja-JP" dirty="0" smtClean="0"/>
                  <a:t>Modified </a:t>
                </a:r>
                <a:r>
                  <a:rPr lang="en-US" altLang="ja-JP" dirty="0" err="1" smtClean="0"/>
                  <a:t>Rastrigin</a:t>
                </a:r>
                <a:endParaRPr kumimoji="1" lang="ja-JP" altLang="en-US"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216868" y="6356351"/>
                <a:ext cx="3312843" cy="369332"/>
              </a:xfrm>
              <a:prstGeom prst="rect">
                <a:avLst/>
              </a:prstGeom>
              <a:blipFill>
                <a:blip r:embed="rId9"/>
                <a:stretch>
                  <a:fillRect t="-8333" b="-28333"/>
                </a:stretch>
              </a:blipFill>
            </p:spPr>
            <p:txBody>
              <a:bodyPr/>
              <a:lstStyle/>
              <a:p>
                <a:r>
                  <a:rPr lang="ja-JP" altLang="en-US">
                    <a:noFill/>
                  </a:rPr>
                  <a:t> </a:t>
                </a:r>
              </a:p>
            </p:txBody>
          </p:sp>
        </mc:Fallback>
      </mc:AlternateContent>
      <p:pic>
        <p:nvPicPr>
          <p:cNvPr id="7" name="図 6"/>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529710" y="1826306"/>
            <a:ext cx="3095937" cy="737523"/>
          </a:xfrm>
          <a:prstGeom prst="rect">
            <a:avLst/>
          </a:prstGeom>
        </p:spPr>
      </p:pic>
      <mc:AlternateContent xmlns:mc="http://schemas.openxmlformats.org/markup-compatibility/2006" xmlns:a14="http://schemas.microsoft.com/office/drawing/2010/main">
        <mc:Choice Requires="a14">
          <p:sp>
            <p:nvSpPr>
              <p:cNvPr id="20" name="テキスト ボックス 19"/>
              <p:cNvSpPr txBox="1"/>
              <p:nvPr/>
            </p:nvSpPr>
            <p:spPr>
              <a:xfrm>
                <a:off x="3486747" y="5039989"/>
                <a:ext cx="5614288" cy="661463"/>
              </a:xfrm>
              <a:prstGeom prst="rect">
                <a:avLst/>
              </a:prstGeom>
              <a:noFill/>
            </p:spPr>
            <p:txBody>
              <a:bodyPr wrap="square" rtlCol="0">
                <a:spAutoFit/>
              </a:bodyPr>
              <a:lstStyle/>
              <a:p>
                <a:r>
                  <a:rPr lang="en-US" altLang="ja-JP" dirty="0" smtClean="0"/>
                  <a:t>Range:  </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r>
                      <a:rPr lang="ja-JP" altLang="en-US" i="1">
                        <a:latin typeface="Cambria Math" panose="02040503050406030204" pitchFamily="18" charset="0"/>
                      </a:rPr>
                      <m:t>𝜖</m:t>
                    </m:r>
                    <m:r>
                      <a:rPr lang="en-US" altLang="ja-JP" i="1">
                        <a:latin typeface="Cambria Math" panose="02040503050406030204" pitchFamily="18" charset="0"/>
                      </a:rPr>
                      <m:t> </m:t>
                    </m:r>
                    <m:sSup>
                      <m:sSupPr>
                        <m:ctrlPr>
                          <a:rPr lang="en-US" altLang="ja-JP" i="1" smtClean="0">
                            <a:latin typeface="Cambria Math" panose="02040503050406030204" pitchFamily="18" charset="0"/>
                          </a:rPr>
                        </m:ctrlPr>
                      </m:sSupPr>
                      <m:e>
                        <m:d>
                          <m:dPr>
                            <m:begChr m:val="["/>
                            <m:endChr m:val="]"/>
                            <m:ctrlPr>
                              <a:rPr lang="en-US" altLang="ja-JP" i="1" smtClean="0">
                                <a:latin typeface="Cambria Math" panose="02040503050406030204" pitchFamily="18" charset="0"/>
                              </a:rPr>
                            </m:ctrlPr>
                          </m:dPr>
                          <m:e>
                            <m:r>
                              <a:rPr lang="en-US" altLang="ja-JP" b="0" i="1" smtClean="0">
                                <a:latin typeface="Cambria Math" panose="02040503050406030204" pitchFamily="18" charset="0"/>
                              </a:rPr>
                              <m:t>0, 1</m:t>
                            </m:r>
                          </m:e>
                        </m:d>
                      </m:e>
                      <m:sup>
                        <m:r>
                          <a:rPr lang="en-US" altLang="ja-JP" b="0" i="1" smtClean="0">
                            <a:latin typeface="Cambria Math" panose="02040503050406030204" pitchFamily="18" charset="0"/>
                          </a:rPr>
                          <m:t>𝐷</m:t>
                        </m:r>
                      </m:sup>
                    </m:sSup>
                    <m:r>
                      <a:rPr lang="en-US" altLang="ja-JP" b="0" i="1" smtClean="0">
                        <a:latin typeface="Cambria Math" panose="02040503050406030204" pitchFamily="18" charset="0"/>
                      </a:rPr>
                      <m:t>  , </m:t>
                    </m:r>
                    <m:r>
                      <a:rPr lang="en-US" altLang="ja-JP" b="0" i="1" smtClean="0">
                        <a:latin typeface="Cambria Math" panose="02040503050406030204" pitchFamily="18" charset="0"/>
                      </a:rPr>
                      <m:t>𝑖</m:t>
                    </m:r>
                    <m:r>
                      <a:rPr lang="en-US" altLang="ja-JP" b="0" i="1" smtClean="0">
                        <a:latin typeface="Cambria Math" panose="02040503050406030204" pitchFamily="18" charset="0"/>
                      </a:rPr>
                      <m:t>=1,2,…,</m:t>
                    </m:r>
                    <m:r>
                      <a:rPr lang="en-US" altLang="ja-JP" b="0" i="1" smtClean="0">
                        <a:latin typeface="Cambria Math" panose="02040503050406030204" pitchFamily="18" charset="0"/>
                      </a:rPr>
                      <m:t>𝐷</m:t>
                    </m:r>
                    <m:r>
                      <a:rPr lang="en-US" altLang="ja-JP" b="0" i="1" smtClean="0">
                        <a:latin typeface="Cambria Math" panose="02040503050406030204" pitchFamily="18" charset="0"/>
                      </a:rPr>
                      <m:t>;</m:t>
                    </m:r>
                  </m:oMath>
                </a14:m>
                <a:r>
                  <a:rPr lang="en-US" altLang="ja-JP" dirty="0" smtClean="0"/>
                  <a:t>   </a:t>
                </a:r>
                <a:br>
                  <a:rPr lang="en-US" altLang="ja-JP" dirty="0" smtClean="0"/>
                </a:br>
                <a:r>
                  <a:rPr lang="en-US" altLang="ja-JP" dirty="0" smtClean="0"/>
                  <a:t> </a:t>
                </a:r>
                <a:r>
                  <a:rPr kumimoji="1" lang="en-US" altLang="ja-JP" dirty="0" smtClean="0"/>
                  <a:t># of </a:t>
                </a:r>
                <a:r>
                  <a:rPr kumimoji="1" lang="en-US" altLang="ja-JP" dirty="0" err="1" smtClean="0"/>
                  <a:t>goptima</a:t>
                </a:r>
                <a:r>
                  <a:rPr kumimoji="1" lang="en-US" altLang="ja-JP" dirty="0" smtClean="0"/>
                  <a:t>: </a:t>
                </a:r>
                <a14:m>
                  <m:oMath xmlns:m="http://schemas.openxmlformats.org/officeDocument/2006/math">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𝐷</m:t>
                        </m:r>
                      </m:sup>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𝑘</m:t>
                            </m:r>
                          </m:e>
                          <m:sub>
                            <m:r>
                              <a:rPr kumimoji="1" lang="en-US" altLang="ja-JP" b="0" i="1" smtClean="0">
                                <a:latin typeface="Cambria Math" panose="02040503050406030204" pitchFamily="18" charset="0"/>
                              </a:rPr>
                              <m:t>𝑖</m:t>
                            </m:r>
                          </m:sub>
                        </m:sSub>
                      </m:e>
                    </m:nary>
                  </m:oMath>
                </a14:m>
                <a:r>
                  <a:rPr kumimoji="1" lang="en-US" altLang="ja-JP" dirty="0" smtClean="0"/>
                  <a:t>      # of </a:t>
                </a:r>
                <a:r>
                  <a:rPr kumimoji="1" lang="en-US" altLang="ja-JP" dirty="0" err="1" smtClean="0"/>
                  <a:t>loptima</a:t>
                </a:r>
                <a:r>
                  <a:rPr kumimoji="1" lang="en-US" altLang="ja-JP" dirty="0" smtClean="0"/>
                  <a:t>: 0</a:t>
                </a:r>
                <a:endParaRPr kumimoji="1" lang="ja-JP" altLang="en-US" dirty="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3486747" y="5039989"/>
                <a:ext cx="5614288" cy="661463"/>
              </a:xfrm>
              <a:prstGeom prst="rect">
                <a:avLst/>
              </a:prstGeom>
              <a:blipFill>
                <a:blip r:embed="rId11"/>
                <a:stretch>
                  <a:fillRect l="-977" t="-23148" b="-104630"/>
                </a:stretch>
              </a:blipFill>
            </p:spPr>
            <p:txBody>
              <a:bodyPr/>
              <a:lstStyle/>
              <a:p>
                <a:r>
                  <a:rPr lang="ja-JP" altLang="en-US">
                    <a:noFill/>
                  </a:rPr>
                  <a:t> </a:t>
                </a:r>
              </a:p>
            </p:txBody>
          </p:sp>
        </mc:Fallback>
      </mc:AlternateContent>
      <p:sp>
        <p:nvSpPr>
          <p:cNvPr id="16" name="タイトル 1 2"/>
          <p:cNvSpPr>
            <a:spLocks noGrp="1"/>
          </p:cNvSpPr>
          <p:nvPr>
            <p:ph type="title"/>
          </p:nvPr>
        </p:nvSpPr>
        <p:spPr>
          <a:xfrm>
            <a:off x="3100754" y="64482"/>
            <a:ext cx="6043246" cy="1101969"/>
          </a:xfrm>
        </p:spPr>
        <p:txBody>
          <a:bodyPr/>
          <a:lstStyle/>
          <a:p>
            <a:r>
              <a:rPr lang="en-US" altLang="ja-JP" sz="2400" dirty="0" smtClean="0"/>
              <a:t>Benchmark functions in CEC 2013</a:t>
            </a:r>
            <a:endParaRPr lang="ja-JP" altLang="en-US" sz="2400" dirty="0"/>
          </a:p>
        </p:txBody>
      </p:sp>
      <mc:AlternateContent xmlns:mc="http://schemas.openxmlformats.org/markup-compatibility/2006" xmlns:a14="http://schemas.microsoft.com/office/drawing/2010/main">
        <mc:Choice Requires="a14">
          <p:sp>
            <p:nvSpPr>
              <p:cNvPr id="18" name="テキスト ボックス 17"/>
              <p:cNvSpPr txBox="1"/>
              <p:nvPr/>
            </p:nvSpPr>
            <p:spPr>
              <a:xfrm>
                <a:off x="3529710" y="2689813"/>
                <a:ext cx="5614288" cy="669992"/>
              </a:xfrm>
              <a:prstGeom prst="rect">
                <a:avLst/>
              </a:prstGeom>
              <a:noFill/>
            </p:spPr>
            <p:txBody>
              <a:bodyPr wrap="square" rtlCol="0">
                <a:spAutoFit/>
              </a:bodyPr>
              <a:lstStyle/>
              <a:p>
                <a:r>
                  <a:rPr lang="en-US" altLang="ja-JP" dirty="0" smtClean="0"/>
                  <a:t>Range:  </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r>
                      <a:rPr lang="ja-JP" altLang="en-US" i="1">
                        <a:latin typeface="Cambria Math" panose="02040503050406030204" pitchFamily="18" charset="0"/>
                      </a:rPr>
                      <m:t>𝜖</m:t>
                    </m:r>
                    <m:r>
                      <a:rPr lang="en-US" altLang="ja-JP" i="1">
                        <a:latin typeface="Cambria Math" panose="02040503050406030204" pitchFamily="18" charset="0"/>
                      </a:rPr>
                      <m:t> </m:t>
                    </m:r>
                    <m:sSup>
                      <m:sSupPr>
                        <m:ctrlPr>
                          <a:rPr lang="en-US" altLang="ja-JP" i="1" smtClean="0">
                            <a:latin typeface="Cambria Math" panose="02040503050406030204" pitchFamily="18" charset="0"/>
                          </a:rPr>
                        </m:ctrlPr>
                      </m:sSupPr>
                      <m:e>
                        <m:d>
                          <m:dPr>
                            <m:begChr m:val="["/>
                            <m:endChr m:val="]"/>
                            <m:ctrlPr>
                              <a:rPr lang="en-US" altLang="ja-JP" i="1" smtClean="0">
                                <a:latin typeface="Cambria Math" panose="02040503050406030204" pitchFamily="18" charset="0"/>
                              </a:rPr>
                            </m:ctrlPr>
                          </m:dPr>
                          <m:e>
                            <m:r>
                              <a:rPr lang="en-US" altLang="ja-JP" b="0" i="1" smtClean="0">
                                <a:latin typeface="Cambria Math" panose="02040503050406030204" pitchFamily="18" charset="0"/>
                              </a:rPr>
                              <m:t>0.25, 10</m:t>
                            </m:r>
                          </m:e>
                        </m:d>
                      </m:e>
                      <m:sup>
                        <m:r>
                          <a:rPr lang="en-US" altLang="ja-JP" b="0" i="1" smtClean="0">
                            <a:latin typeface="Cambria Math" panose="02040503050406030204" pitchFamily="18" charset="0"/>
                          </a:rPr>
                          <m:t>𝐷</m:t>
                        </m:r>
                      </m:sup>
                    </m:sSup>
                    <m:r>
                      <a:rPr lang="en-US" altLang="ja-JP" b="0" i="1" smtClean="0">
                        <a:latin typeface="Cambria Math" panose="02040503050406030204" pitchFamily="18" charset="0"/>
                      </a:rPr>
                      <m:t>  , </m:t>
                    </m:r>
                    <m:r>
                      <a:rPr lang="en-US" altLang="ja-JP" b="0" i="1" smtClean="0">
                        <a:latin typeface="Cambria Math" panose="02040503050406030204" pitchFamily="18" charset="0"/>
                      </a:rPr>
                      <m:t>𝑖</m:t>
                    </m:r>
                    <m:r>
                      <a:rPr lang="en-US" altLang="ja-JP" b="0" i="1" smtClean="0">
                        <a:latin typeface="Cambria Math" panose="02040503050406030204" pitchFamily="18" charset="0"/>
                      </a:rPr>
                      <m:t>=1,2,…,</m:t>
                    </m:r>
                    <m:r>
                      <a:rPr lang="en-US" altLang="ja-JP" b="0" i="1" smtClean="0">
                        <a:latin typeface="Cambria Math" panose="02040503050406030204" pitchFamily="18" charset="0"/>
                      </a:rPr>
                      <m:t>𝐷</m:t>
                    </m:r>
                    <m:r>
                      <a:rPr lang="en-US" altLang="ja-JP" b="0" i="1" smtClean="0">
                        <a:latin typeface="Cambria Math" panose="02040503050406030204" pitchFamily="18" charset="0"/>
                      </a:rPr>
                      <m:t>;</m:t>
                    </m:r>
                  </m:oMath>
                </a14:m>
                <a:r>
                  <a:rPr lang="en-US" altLang="ja-JP" dirty="0" smtClean="0"/>
                  <a:t>   </a:t>
                </a:r>
                <a:br>
                  <a:rPr lang="en-US" altLang="ja-JP" dirty="0" smtClean="0"/>
                </a:br>
                <a:r>
                  <a:rPr lang="en-US" altLang="ja-JP" dirty="0" smtClean="0"/>
                  <a:t> </a:t>
                </a:r>
                <a:r>
                  <a:rPr kumimoji="1" lang="en-US" altLang="ja-JP" dirty="0" smtClean="0"/>
                  <a:t># of </a:t>
                </a:r>
                <a:r>
                  <a:rPr kumimoji="1" lang="en-US" altLang="ja-JP" dirty="0" err="1" smtClean="0"/>
                  <a:t>goptima</a:t>
                </a:r>
                <a:r>
                  <a:rPr kumimoji="1" lang="en-US" altLang="ja-JP" dirty="0" smtClean="0"/>
                  <a:t>: </a:t>
                </a:r>
                <a14:m>
                  <m:oMath xmlns:m="http://schemas.openxmlformats.org/officeDocument/2006/math">
                    <m:sSup>
                      <m:sSupPr>
                        <m:ctrlPr>
                          <a:rPr kumimoji="1" lang="en-US" altLang="ja-JP" b="0" i="1" smtClean="0">
                            <a:latin typeface="Cambria Math" panose="02040503050406030204" pitchFamily="18" charset="0"/>
                            <a:ea typeface="Cambria Math" panose="02040503050406030204" pitchFamily="18" charset="0"/>
                          </a:rPr>
                        </m:ctrlPr>
                      </m:sSupPr>
                      <m:e>
                        <m:r>
                          <a:rPr kumimoji="1" lang="en-US" altLang="ja-JP" b="0" i="1" smtClean="0">
                            <a:latin typeface="Cambria Math" panose="02040503050406030204" pitchFamily="18" charset="0"/>
                            <a:ea typeface="Cambria Math" panose="02040503050406030204" pitchFamily="18" charset="0"/>
                          </a:rPr>
                          <m:t>6</m:t>
                        </m:r>
                      </m:e>
                      <m:sup>
                        <m:r>
                          <a:rPr kumimoji="1" lang="en-US" altLang="ja-JP" b="0" i="1" smtClean="0">
                            <a:latin typeface="Cambria Math" panose="02040503050406030204" pitchFamily="18" charset="0"/>
                            <a:ea typeface="Cambria Math" panose="02040503050406030204" pitchFamily="18" charset="0"/>
                          </a:rPr>
                          <m:t>𝐷</m:t>
                        </m:r>
                      </m:sup>
                    </m:sSup>
                  </m:oMath>
                </a14:m>
                <a:r>
                  <a:rPr kumimoji="1" lang="en-US" altLang="ja-JP" dirty="0" smtClean="0"/>
                  <a:t>      # of </a:t>
                </a:r>
                <a:r>
                  <a:rPr kumimoji="1" lang="en-US" altLang="ja-JP" dirty="0" err="1" smtClean="0"/>
                  <a:t>loptima</a:t>
                </a:r>
                <a:r>
                  <a:rPr kumimoji="1" lang="en-US" altLang="ja-JP" dirty="0" smtClean="0"/>
                  <a:t>: 0</a:t>
                </a:r>
                <a:endParaRPr kumimoji="1" lang="ja-JP" altLang="en-US" dirty="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529710" y="2689813"/>
                <a:ext cx="5614288" cy="669992"/>
              </a:xfrm>
              <a:prstGeom prst="rect">
                <a:avLst/>
              </a:prstGeom>
              <a:blipFill>
                <a:blip r:embed="rId12"/>
                <a:stretch>
                  <a:fillRect l="-869" t="-3636" b="-1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3640845" y="5827238"/>
                <a:ext cx="29711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𝑘</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=3,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𝑘</m:t>
                          </m:r>
                        </m:e>
                        <m:sub>
                          <m:r>
                            <a:rPr kumimoji="1" lang="en-US" altLang="ja-JP" b="0" i="1" smtClean="0">
                              <a:latin typeface="Cambria Math" panose="02040503050406030204" pitchFamily="18" charset="0"/>
                            </a:rPr>
                            <m:t>2</m:t>
                          </m:r>
                        </m:sub>
                      </m:sSub>
                      <m:r>
                        <a:rPr kumimoji="1" lang="en-US" altLang="ja-JP" b="0" i="1" smtClean="0">
                          <a:latin typeface="Cambria Math" panose="02040503050406030204" pitchFamily="18" charset="0"/>
                        </a:rPr>
                        <m:t>=4,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𝑘</m:t>
                          </m:r>
                        </m:e>
                        <m:sub>
                          <m:r>
                            <a:rPr kumimoji="1" lang="en-US" altLang="ja-JP" b="0" i="1" smtClean="0">
                              <a:latin typeface="Cambria Math" panose="02040503050406030204" pitchFamily="18" charset="0"/>
                            </a:rPr>
                            <m:t>3</m:t>
                          </m:r>
                        </m:sub>
                      </m:sSub>
                      <m:r>
                        <a:rPr kumimoji="1" lang="en-US" altLang="ja-JP" b="0" i="1" smtClean="0">
                          <a:latin typeface="Cambria Math" panose="02040503050406030204" pitchFamily="18" charset="0"/>
                        </a:rPr>
                        <m:t>=3,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𝑘</m:t>
                          </m:r>
                        </m:e>
                        <m:sub>
                          <m:r>
                            <a:rPr kumimoji="1" lang="en-US" altLang="ja-JP" b="0" i="1" smtClean="0">
                              <a:latin typeface="Cambria Math" panose="02040503050406030204" pitchFamily="18" charset="0"/>
                            </a:rPr>
                            <m:t>4</m:t>
                          </m:r>
                        </m:sub>
                      </m:sSub>
                      <m:r>
                        <a:rPr kumimoji="1" lang="en-US" altLang="ja-JP" b="0" i="1" smtClean="0">
                          <a:latin typeface="Cambria Math" panose="02040503050406030204" pitchFamily="18" charset="0"/>
                        </a:rPr>
                        <m:t>=2</m:t>
                      </m:r>
                    </m:oMath>
                  </m:oMathPara>
                </a14:m>
                <a:endParaRPr kumimoji="1" lang="ja-JP" altLang="en-US"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3640845" y="5827238"/>
                <a:ext cx="2971198" cy="276999"/>
              </a:xfrm>
              <a:prstGeom prst="rect">
                <a:avLst/>
              </a:prstGeom>
              <a:blipFill>
                <a:blip r:embed="rId13"/>
                <a:stretch>
                  <a:fillRect l="-1434" r="-1230" b="-2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03942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正方形/長方形 24"/>
          <p:cNvSpPr/>
          <p:nvPr/>
        </p:nvSpPr>
        <p:spPr>
          <a:xfrm>
            <a:off x="0" y="3691915"/>
            <a:ext cx="9144000" cy="316608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216868" y="3691915"/>
            <a:ext cx="3919034" cy="2862322"/>
          </a:xfrm>
          <a:prstGeom prst="rect">
            <a:avLst/>
          </a:prstGeom>
          <a:noFill/>
        </p:spPr>
        <p:txBody>
          <a:bodyPr wrap="square" rtlCol="0">
            <a:spAutoFit/>
          </a:bodyPr>
          <a:lstStyle/>
          <a:p>
            <a:pPr marL="285750" indent="-285750">
              <a:buFontTx/>
              <a:buChar char="-"/>
            </a:pPr>
            <a:r>
              <a:rPr kumimoji="1" lang="en-US" altLang="ja-JP" sz="2000" dirty="0" smtClean="0"/>
              <a:t>Sphere</a:t>
            </a:r>
          </a:p>
          <a:p>
            <a:pPr marL="285750" indent="-285750">
              <a:buFontTx/>
              <a:buChar char="-"/>
            </a:pPr>
            <a:endParaRPr lang="en-US" altLang="ja-JP" sz="2000" dirty="0" smtClean="0"/>
          </a:p>
          <a:p>
            <a:pPr marL="285750" indent="-285750">
              <a:buFontTx/>
              <a:buChar char="-"/>
            </a:pPr>
            <a:endParaRPr lang="en-US" altLang="ja-JP" sz="2000" dirty="0"/>
          </a:p>
          <a:p>
            <a:pPr marL="285750" indent="-285750">
              <a:buFontTx/>
              <a:buChar char="-"/>
            </a:pPr>
            <a:r>
              <a:rPr kumimoji="1" lang="en-US" altLang="ja-JP" sz="2000" dirty="0" err="1" smtClean="0"/>
              <a:t>Griewank</a:t>
            </a:r>
            <a:endParaRPr kumimoji="1" lang="en-US" altLang="ja-JP" sz="2000" dirty="0" smtClean="0"/>
          </a:p>
          <a:p>
            <a:pPr marL="285750" indent="-285750">
              <a:buFontTx/>
              <a:buChar char="-"/>
            </a:pPr>
            <a:endParaRPr lang="en-US" altLang="ja-JP" sz="2000" dirty="0" smtClean="0"/>
          </a:p>
          <a:p>
            <a:pPr marL="285750" indent="-285750">
              <a:buFontTx/>
              <a:buChar char="-"/>
            </a:pPr>
            <a:endParaRPr lang="en-US" altLang="ja-JP" sz="2000" dirty="0"/>
          </a:p>
          <a:p>
            <a:pPr marL="285750" indent="-285750">
              <a:buFontTx/>
              <a:buChar char="-"/>
            </a:pPr>
            <a:r>
              <a:rPr kumimoji="1" lang="en-US" altLang="ja-JP" sz="2000" dirty="0" err="1" smtClean="0"/>
              <a:t>Rastrigin</a:t>
            </a:r>
            <a:endParaRPr kumimoji="1" lang="en-US" altLang="ja-JP" sz="2000" dirty="0" smtClean="0"/>
          </a:p>
          <a:p>
            <a:pPr marL="285750" indent="-285750">
              <a:buFontTx/>
              <a:buChar char="-"/>
            </a:pPr>
            <a:endParaRPr lang="en-US" altLang="ja-JP" sz="2000" dirty="0"/>
          </a:p>
          <a:p>
            <a:pPr marL="285750" indent="-285750">
              <a:buFontTx/>
              <a:buChar char="-"/>
            </a:pPr>
            <a:endParaRPr kumimoji="1" lang="ja-JP" altLang="en-US" sz="2000" dirty="0"/>
          </a:p>
        </p:txBody>
      </p:sp>
      <p:sp>
        <p:nvSpPr>
          <p:cNvPr id="4" name="スライド番号プレースホルダー 3"/>
          <p:cNvSpPr>
            <a:spLocks noGrp="1"/>
          </p:cNvSpPr>
          <p:nvPr>
            <p:ph type="sldNum" sz="quarter" idx="12"/>
          </p:nvPr>
        </p:nvSpPr>
        <p:spPr/>
        <p:txBody>
          <a:bodyPr/>
          <a:lstStyle/>
          <a:p>
            <a:fld id="{E2CF13C1-FE9C-4094-ADF4-C8AE6999A6FB}" type="slidenum">
              <a:rPr lang="ja-JP" altLang="en-US" smtClean="0"/>
              <a:pPr/>
              <a:t>26</a:t>
            </a:fld>
            <a:endParaRPr lang="ja-JP" altLang="en-US"/>
          </a:p>
        </p:txBody>
      </p:sp>
      <p:sp>
        <p:nvSpPr>
          <p:cNvPr id="5" name="タイトル 1 1"/>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4000" b="1" dirty="0">
                <a:solidFill>
                  <a:schemeClr val="bg1"/>
                </a:solidFill>
              </a:rPr>
              <a:t>実験</a:t>
            </a:r>
            <a:r>
              <a:rPr lang="en-US" altLang="ja-JP" sz="4000" b="1" dirty="0" smtClean="0">
                <a:solidFill>
                  <a:schemeClr val="bg1"/>
                </a:solidFill>
              </a:rPr>
              <a:t>	</a:t>
            </a:r>
            <a:endParaRPr lang="ja-JP" altLang="en-US" sz="4000" b="1" dirty="0">
              <a:solidFill>
                <a:schemeClr val="bg1"/>
              </a:solidFill>
            </a:endParaRPr>
          </a:p>
        </p:txBody>
      </p:sp>
      <p:sp>
        <p:nvSpPr>
          <p:cNvPr id="6" name="タイトル 1 2"/>
          <p:cNvSpPr>
            <a:spLocks noGrp="1"/>
          </p:cNvSpPr>
          <p:nvPr>
            <p:ph type="title"/>
          </p:nvPr>
        </p:nvSpPr>
        <p:spPr>
          <a:xfrm>
            <a:off x="3100754" y="64482"/>
            <a:ext cx="6043246" cy="1101969"/>
          </a:xfrm>
        </p:spPr>
        <p:txBody>
          <a:bodyPr/>
          <a:lstStyle/>
          <a:p>
            <a:r>
              <a:rPr lang="en-US" altLang="ja-JP" sz="2400" dirty="0" smtClean="0"/>
              <a:t>Benchmark functions in CEC 2013</a:t>
            </a:r>
            <a:endParaRPr lang="ja-JP" altLang="en-US" sz="2400" dirty="0"/>
          </a:p>
        </p:txBody>
      </p:sp>
      <p:pic>
        <p:nvPicPr>
          <p:cNvPr id="7" name="図 6"/>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72342" y="1277289"/>
            <a:ext cx="5456823" cy="693332"/>
          </a:xfrm>
          <a:prstGeom prst="rect">
            <a:avLst/>
          </a:prstGeom>
        </p:spPr>
      </p:pic>
      <mc:AlternateContent xmlns:mc="http://schemas.openxmlformats.org/markup-compatibility/2006" xmlns:a14="http://schemas.microsoft.com/office/drawing/2010/main">
        <mc:Choice Requires="a14">
          <p:sp>
            <p:nvSpPr>
              <p:cNvPr id="8" name="テキスト ボックス 7"/>
              <p:cNvSpPr txBox="1"/>
              <p:nvPr/>
            </p:nvSpPr>
            <p:spPr>
              <a:xfrm>
                <a:off x="121915" y="2081459"/>
                <a:ext cx="4417984" cy="1231234"/>
              </a:xfrm>
              <a:prstGeom prst="rect">
                <a:avLst/>
              </a:prstGeom>
              <a:noFill/>
            </p:spPr>
            <p:txBody>
              <a:bodyPr wrap="square" rtlCol="0">
                <a:spAutoFit/>
              </a:bodyPr>
              <a:lstStyle/>
              <a:p>
                <a14:m>
                  <m:oMath xmlns:m="http://schemas.openxmlformats.org/officeDocument/2006/math">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rPr>
                      <m:t>:</m:t>
                    </m:r>
                  </m:oMath>
                </a14:m>
                <a:r>
                  <a:rPr kumimoji="1" lang="ja-JP" altLang="en-US" dirty="0" smtClean="0"/>
                  <a:t> </a:t>
                </a:r>
                <a:r>
                  <a:rPr kumimoji="1" lang="en-US" altLang="ja-JP" dirty="0" smtClean="0"/>
                  <a:t># of used functions</a:t>
                </a:r>
              </a:p>
              <a:p>
                <a14:m>
                  <m:oMath xmlns:m="http://schemas.openxmlformats.org/officeDocument/2006/math">
                    <m:r>
                      <a:rPr kumimoji="1" lang="ja-JP" altLang="en-US" b="0" i="1" smtClean="0">
                        <a:latin typeface="Cambria Math" panose="02040503050406030204" pitchFamily="18" charset="0"/>
                      </a:rPr>
                      <m:t>𝜔</m:t>
                    </m:r>
                    <m:r>
                      <a:rPr kumimoji="1" lang="en-US" altLang="ja-JP" b="0" i="1" smtClean="0">
                        <a:latin typeface="Cambria Math" panose="02040503050406030204" pitchFamily="18" charset="0"/>
                      </a:rPr>
                      <m:t>: </m:t>
                    </m:r>
                  </m:oMath>
                </a14:m>
                <a:r>
                  <a:rPr kumimoji="1" lang="en-US" altLang="ja-JP" dirty="0" smtClean="0"/>
                  <a:t>corresponding weight</a:t>
                </a:r>
              </a:p>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𝑜</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oMath>
                </a14:m>
                <a:r>
                  <a:rPr kumimoji="1" lang="ja-JP" altLang="en-US" dirty="0" smtClean="0"/>
                  <a:t> </a:t>
                </a:r>
                <a:r>
                  <a:rPr kumimoji="1" lang="en-US" altLang="ja-JP" dirty="0" smtClean="0"/>
                  <a:t>the new shifted optimum of each </a:t>
                </a:r>
                <a14:m>
                  <m:oMath xmlns:m="http://schemas.openxmlformats.org/officeDocument/2006/math">
                    <m:acc>
                      <m:accPr>
                        <m:chr m:val="̂"/>
                        <m:ctrlPr>
                          <a:rPr kumimoji="1" lang="en-US" altLang="ja-JP" i="1" smtClean="0">
                            <a:latin typeface="Cambria Math" panose="02040503050406030204" pitchFamily="18" charset="0"/>
                          </a:rPr>
                        </m:ctrlPr>
                      </m:accPr>
                      <m:e>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𝑓</m:t>
                            </m:r>
                          </m:e>
                          <m:sub>
                            <m:r>
                              <a:rPr kumimoji="1" lang="en-US" altLang="ja-JP" b="0" i="1" smtClean="0">
                                <a:latin typeface="Cambria Math" panose="02040503050406030204" pitchFamily="18" charset="0"/>
                              </a:rPr>
                              <m:t>𝑖</m:t>
                            </m:r>
                          </m:sub>
                        </m:sSub>
                      </m:e>
                    </m:acc>
                  </m:oMath>
                </a14:m>
                <a:endParaRPr kumimoji="1" lang="en-US" altLang="ja-JP" dirty="0" smtClean="0"/>
              </a:p>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𝑀</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oMath>
                </a14:m>
                <a:r>
                  <a:rPr kumimoji="1" lang="ja-JP" altLang="en-US" dirty="0" smtClean="0"/>
                  <a:t> </a:t>
                </a:r>
                <a:r>
                  <a:rPr lang="en-US" altLang="ja-JP" dirty="0" smtClean="0"/>
                  <a:t>linear transformation matrix of </a:t>
                </a:r>
                <a:r>
                  <a:rPr lang="en-US" altLang="ja-JP" dirty="0"/>
                  <a:t>each </a:t>
                </a:r>
                <a14:m>
                  <m:oMath xmlns:m="http://schemas.openxmlformats.org/officeDocument/2006/math">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a:rPr lang="en-US" altLang="ja-JP" i="1">
                                <a:latin typeface="Cambria Math" panose="02040503050406030204" pitchFamily="18" charset="0"/>
                              </a:rPr>
                              <m:t>𝑖</m:t>
                            </m:r>
                          </m:sub>
                        </m:sSub>
                      </m:e>
                    </m:acc>
                  </m:oMath>
                </a14:m>
                <a:endParaRPr kumimoji="1" lang="en-US" altLang="ja-JP" dirty="0" smtClean="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121915" y="2081459"/>
                <a:ext cx="4417984" cy="1231234"/>
              </a:xfrm>
              <a:prstGeom prst="rect">
                <a:avLst/>
              </a:prstGeom>
              <a:blipFill>
                <a:blip r:embed="rId10"/>
                <a:stretch>
                  <a:fillRect t="-1980" r="-6759" b="-7426"/>
                </a:stretch>
              </a:blipFill>
            </p:spPr>
            <p:txBody>
              <a:bodyPr/>
              <a:lstStyle/>
              <a:p>
                <a:r>
                  <a:rPr lang="ja-JP" altLang="en-US">
                    <a:noFill/>
                  </a:rPr>
                  <a:t> </a:t>
                </a:r>
              </a:p>
            </p:txBody>
          </p:sp>
        </mc:Fallback>
      </mc:AlternateContent>
      <p:pic>
        <p:nvPicPr>
          <p:cNvPr id="10" name="図 9"/>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539899" y="1939253"/>
            <a:ext cx="2981226" cy="594346"/>
          </a:xfrm>
          <a:prstGeom prst="rect">
            <a:avLst/>
          </a:prstGeom>
        </p:spPr>
      </p:pic>
      <p:pic>
        <p:nvPicPr>
          <p:cNvPr id="12" name="図 11"/>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539899" y="2697502"/>
            <a:ext cx="4566147" cy="675762"/>
          </a:xfrm>
          <a:prstGeom prst="rect">
            <a:avLst/>
          </a:prstGeom>
        </p:spPr>
      </p:pic>
      <p:pic>
        <p:nvPicPr>
          <p:cNvPr id="16" name="図 15"/>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755303" y="4051997"/>
            <a:ext cx="1180952" cy="551719"/>
          </a:xfrm>
          <a:prstGeom prst="rect">
            <a:avLst/>
          </a:prstGeom>
        </p:spPr>
      </p:pic>
      <p:pic>
        <p:nvPicPr>
          <p:cNvPr id="15" name="図 1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55303" y="5036409"/>
            <a:ext cx="2935283" cy="551719"/>
          </a:xfrm>
          <a:prstGeom prst="rect">
            <a:avLst/>
          </a:prstGeom>
        </p:spPr>
      </p:pic>
      <p:pic>
        <p:nvPicPr>
          <p:cNvPr id="18" name="図 17"/>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55303" y="6002518"/>
            <a:ext cx="2962640" cy="551719"/>
          </a:xfrm>
          <a:prstGeom prst="rect">
            <a:avLst/>
          </a:prstGeom>
        </p:spPr>
      </p:pic>
      <p:sp>
        <p:nvSpPr>
          <p:cNvPr id="20" name="テキスト ボックス 19"/>
          <p:cNvSpPr txBox="1"/>
          <p:nvPr/>
        </p:nvSpPr>
        <p:spPr>
          <a:xfrm>
            <a:off x="4234516" y="3691915"/>
            <a:ext cx="2588456" cy="400110"/>
          </a:xfrm>
          <a:prstGeom prst="rect">
            <a:avLst/>
          </a:prstGeom>
          <a:noFill/>
        </p:spPr>
        <p:txBody>
          <a:bodyPr wrap="square" rtlCol="0">
            <a:spAutoFit/>
          </a:bodyPr>
          <a:lstStyle/>
          <a:p>
            <a:r>
              <a:rPr kumimoji="1" lang="en-US" altLang="ja-JP" sz="2000" dirty="0" smtClean="0"/>
              <a:t>- </a:t>
            </a:r>
            <a:r>
              <a:rPr kumimoji="1" lang="en-US" altLang="ja-JP" sz="2000" dirty="0" err="1" smtClean="0"/>
              <a:t>Weierstrass</a:t>
            </a:r>
            <a:endParaRPr kumimoji="1" lang="ja-JP" altLang="en-US" sz="2000" dirty="0"/>
          </a:p>
        </p:txBody>
      </p:sp>
      <p:pic>
        <p:nvPicPr>
          <p:cNvPr id="23" name="図 22"/>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666344" y="4080133"/>
            <a:ext cx="3347930" cy="1529765"/>
          </a:xfrm>
          <a:prstGeom prst="rect">
            <a:avLst/>
          </a:prstGeom>
        </p:spPr>
      </p:pic>
      <mc:AlternateContent xmlns:mc="http://schemas.openxmlformats.org/markup-compatibility/2006" xmlns:a14="http://schemas.microsoft.com/office/drawing/2010/main">
        <mc:Choice Requires="a14">
          <p:sp>
            <p:nvSpPr>
              <p:cNvPr id="24" name="テキスト ボックス 23"/>
              <p:cNvSpPr txBox="1"/>
              <p:nvPr/>
            </p:nvSpPr>
            <p:spPr>
              <a:xfrm>
                <a:off x="5449478" y="6002518"/>
                <a:ext cx="3313728" cy="276999"/>
              </a:xfrm>
              <a:prstGeom prst="rect">
                <a:avLst/>
              </a:prstGeom>
              <a:noFill/>
            </p:spPr>
            <p:txBody>
              <a:bodyPr wrap="none" lIns="0" tIns="0" rIns="0" bIns="0" rtlCol="0">
                <a:spAutoFit/>
              </a:bodyPr>
              <a:lstStyle/>
              <a:p>
                <a:r>
                  <a:rPr lang="en-US" altLang="ja-JP" dirty="0"/>
                  <a:t>w</a:t>
                </a:r>
                <a:r>
                  <a:rPr kumimoji="1" lang="en-US" altLang="ja-JP" dirty="0" smtClean="0"/>
                  <a:t>here </a:t>
                </a:r>
                <a14:m>
                  <m:oMath xmlns:m="http://schemas.openxmlformats.org/officeDocument/2006/math">
                    <m:r>
                      <a:rPr kumimoji="1" lang="ja-JP" altLang="en-US" i="1" smtClean="0">
                        <a:latin typeface="Cambria Math" panose="02040503050406030204" pitchFamily="18" charset="0"/>
                      </a:rPr>
                      <m:t>𝛼</m:t>
                    </m:r>
                    <m:r>
                      <a:rPr kumimoji="1" lang="en-US" altLang="ja-JP" b="0" i="1" smtClean="0">
                        <a:latin typeface="Cambria Math" panose="02040503050406030204" pitchFamily="18" charset="0"/>
                      </a:rPr>
                      <m:t>=0.5, </m:t>
                    </m:r>
                    <m:r>
                      <a:rPr kumimoji="1" lang="ja-JP" altLang="en-US" i="1" smtClean="0">
                        <a:latin typeface="Cambria Math" panose="02040503050406030204" pitchFamily="18" charset="0"/>
                      </a:rPr>
                      <m:t>𝛽</m:t>
                    </m:r>
                    <m:r>
                      <a:rPr kumimoji="1" lang="en-US" altLang="ja-JP" b="0" i="1" smtClean="0">
                        <a:latin typeface="Cambria Math" panose="02040503050406030204" pitchFamily="18" charset="0"/>
                      </a:rPr>
                      <m:t>=3, </m:t>
                    </m:r>
                    <m:r>
                      <a:rPr kumimoji="1" lang="en-US" altLang="ja-JP" b="0" i="1" smtClean="0">
                        <a:latin typeface="Cambria Math" panose="02040503050406030204" pitchFamily="18" charset="0"/>
                      </a:rPr>
                      <m:t>𝑘𝑚𝑎𝑥</m:t>
                    </m:r>
                    <m:r>
                      <a:rPr kumimoji="1" lang="en-US" altLang="ja-JP" b="0" i="1" smtClean="0">
                        <a:latin typeface="Cambria Math" panose="02040503050406030204" pitchFamily="18" charset="0"/>
                      </a:rPr>
                      <m:t>=20</m:t>
                    </m:r>
                  </m:oMath>
                </a14:m>
                <a:endParaRPr kumimoji="1" lang="ja-JP" altLang="en-US" dirty="0"/>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5449478" y="6002518"/>
                <a:ext cx="3313728" cy="276999"/>
              </a:xfrm>
              <a:prstGeom prst="rect">
                <a:avLst/>
              </a:prstGeom>
              <a:blipFill>
                <a:blip r:embed="rId17"/>
                <a:stretch>
                  <a:fillRect l="-4412" t="-26667" r="-1471" b="-5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8830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90260"/>
            <a:ext cx="3742006" cy="2806505"/>
          </a:xfrm>
          <a:prstGeom prst="rect">
            <a:avLst/>
          </a:prstGeom>
        </p:spPr>
      </p:pic>
      <p:sp>
        <p:nvSpPr>
          <p:cNvPr id="4" name="スライド番号プレースホルダー 3"/>
          <p:cNvSpPr>
            <a:spLocks noGrp="1"/>
          </p:cNvSpPr>
          <p:nvPr>
            <p:ph type="sldNum" sz="quarter" idx="12"/>
          </p:nvPr>
        </p:nvSpPr>
        <p:spPr/>
        <p:txBody>
          <a:bodyPr/>
          <a:lstStyle/>
          <a:p>
            <a:fld id="{E2CF13C1-FE9C-4094-ADF4-C8AE6999A6FB}" type="slidenum">
              <a:rPr kumimoji="1" lang="ja-JP" altLang="en-US" sz="1400" smtClean="0"/>
              <a:t>27</a:t>
            </a:fld>
            <a:endParaRPr kumimoji="1" lang="ja-JP" altLang="en-US" sz="1400"/>
          </a:p>
        </p:txBody>
      </p:sp>
      <p:sp>
        <p:nvSpPr>
          <p:cNvPr id="5" name="タイトル 1 1"/>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4000" b="1" dirty="0">
                <a:solidFill>
                  <a:schemeClr val="bg1"/>
                </a:solidFill>
              </a:rPr>
              <a:t>実験</a:t>
            </a:r>
            <a:r>
              <a:rPr lang="en-US" altLang="ja-JP" sz="4000" b="1" dirty="0" smtClean="0">
                <a:solidFill>
                  <a:schemeClr val="bg1"/>
                </a:solidFill>
              </a:rPr>
              <a:t>	</a:t>
            </a:r>
            <a:endParaRPr lang="ja-JP" altLang="en-US" sz="4000" b="1" dirty="0">
              <a:solidFill>
                <a:schemeClr val="bg1"/>
              </a:solidFill>
            </a:endParaRPr>
          </a:p>
        </p:txBody>
      </p:sp>
      <mc:AlternateContent xmlns:mc="http://schemas.openxmlformats.org/markup-compatibility/2006" xmlns:a14="http://schemas.microsoft.com/office/drawing/2010/main">
        <mc:Choice Requires="a14">
          <p:sp>
            <p:nvSpPr>
              <p:cNvPr id="13" name="テキスト ボックス 12"/>
              <p:cNvSpPr txBox="1"/>
              <p:nvPr/>
            </p:nvSpPr>
            <p:spPr>
              <a:xfrm>
                <a:off x="216868" y="3761647"/>
                <a:ext cx="3312844" cy="369332"/>
              </a:xfrm>
              <a:prstGeom prst="rect">
                <a:avLst/>
              </a:prstGeom>
              <a:noFill/>
            </p:spPr>
            <p:txBody>
              <a:bodyPr wrap="square" rtlCol="0">
                <a:spAutoFit/>
              </a:bodyPr>
              <a:lstStyle/>
              <a:p>
                <a:pPr algn="ct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9</m:t>
                        </m:r>
                      </m:sub>
                    </m:sSub>
                  </m:oMath>
                </a14:m>
                <a:r>
                  <a:rPr kumimoji="1" lang="en-US" altLang="ja-JP" dirty="0" smtClean="0"/>
                  <a:t>: </a:t>
                </a:r>
                <a:r>
                  <a:rPr lang="en-US" altLang="ja-JP" dirty="0" smtClean="0"/>
                  <a:t>Composition Function 1</a:t>
                </a:r>
                <a:endParaRPr kumimoji="1" lang="ja-JP" altLang="en-US"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216868" y="3761647"/>
                <a:ext cx="3312844" cy="369332"/>
              </a:xfrm>
              <a:prstGeom prst="rect">
                <a:avLst/>
              </a:prstGeom>
              <a:blipFill>
                <a:blip r:embed="rId4"/>
                <a:stretch>
                  <a:fillRect t="-6557" b="-26230"/>
                </a:stretch>
              </a:blipFill>
            </p:spPr>
            <p:txBody>
              <a:bodyPr/>
              <a:lstStyle/>
              <a:p>
                <a:r>
                  <a:rPr lang="ja-JP" altLang="en-US">
                    <a:noFill/>
                  </a:rPr>
                  <a:t> </a:t>
                </a:r>
              </a:p>
            </p:txBody>
          </p:sp>
        </mc:Fallback>
      </mc:AlternateContent>
      <p:sp>
        <p:nvSpPr>
          <p:cNvPr id="16" name="タイトル 1 2"/>
          <p:cNvSpPr>
            <a:spLocks noGrp="1"/>
          </p:cNvSpPr>
          <p:nvPr>
            <p:ph type="title"/>
          </p:nvPr>
        </p:nvSpPr>
        <p:spPr>
          <a:xfrm>
            <a:off x="3100754" y="64482"/>
            <a:ext cx="6043246" cy="1101969"/>
          </a:xfrm>
        </p:spPr>
        <p:txBody>
          <a:bodyPr/>
          <a:lstStyle/>
          <a:p>
            <a:r>
              <a:rPr lang="en-US" altLang="ja-JP" sz="2400" dirty="0" smtClean="0"/>
              <a:t>Benchmark functions in CEC 2013</a:t>
            </a:r>
            <a:endParaRPr lang="ja-JP" altLang="en-US" sz="2400" dirty="0"/>
          </a:p>
        </p:txBody>
      </p:sp>
      <mc:AlternateContent xmlns:mc="http://schemas.openxmlformats.org/markup-compatibility/2006" xmlns:a14="http://schemas.microsoft.com/office/drawing/2010/main">
        <mc:Choice Requires="a14">
          <p:sp>
            <p:nvSpPr>
              <p:cNvPr id="18" name="テキスト ボックス 17"/>
              <p:cNvSpPr txBox="1"/>
              <p:nvPr/>
            </p:nvSpPr>
            <p:spPr>
              <a:xfrm>
                <a:off x="216868" y="4459667"/>
                <a:ext cx="5614288" cy="1777987"/>
              </a:xfrm>
              <a:prstGeom prst="rect">
                <a:avLst/>
              </a:prstGeom>
              <a:noFill/>
            </p:spPr>
            <p:txBody>
              <a:bodyPr wrap="square" rtlCol="0">
                <a:spAutoFit/>
              </a:bodyPr>
              <a:lstStyle/>
              <a:p>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𝑓</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𝑓</m:t>
                        </m:r>
                      </m:e>
                      <m:sub>
                        <m:r>
                          <a:rPr lang="en-US" altLang="ja-JP" b="0" i="1" smtClean="0">
                            <a:latin typeface="Cambria Math" panose="02040503050406030204" pitchFamily="18" charset="0"/>
                          </a:rPr>
                          <m:t>2</m:t>
                        </m:r>
                      </m:sub>
                    </m:sSub>
                    <m:r>
                      <a:rPr lang="en-US" altLang="ja-JP" b="0" i="1" smtClean="0">
                        <a:latin typeface="Cambria Math" panose="02040503050406030204" pitchFamily="18" charset="0"/>
                      </a:rPr>
                      <m:t>: </m:t>
                    </m:r>
                  </m:oMath>
                </a14:m>
                <a:r>
                  <a:rPr lang="en-US" altLang="ja-JP" dirty="0" err="1" smtClean="0"/>
                  <a:t>Griewank</a:t>
                </a:r>
                <a:r>
                  <a:rPr lang="en-US" altLang="ja-JP" dirty="0" smtClean="0"/>
                  <a:t> Function</a:t>
                </a:r>
              </a:p>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a:rPr lang="en-US" altLang="ja-JP" b="0" i="1" smtClean="0">
                            <a:latin typeface="Cambria Math" panose="02040503050406030204" pitchFamily="18" charset="0"/>
                          </a:rPr>
                          <m:t>3</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a:rPr lang="en-US" altLang="ja-JP" b="0" i="1" smtClean="0">
                            <a:latin typeface="Cambria Math" panose="02040503050406030204" pitchFamily="18" charset="0"/>
                          </a:rPr>
                          <m:t>4</m:t>
                        </m:r>
                      </m:sub>
                    </m:sSub>
                    <m:r>
                      <a:rPr lang="en-US" altLang="ja-JP" b="0" i="1" smtClean="0">
                        <a:latin typeface="Cambria Math" panose="02040503050406030204" pitchFamily="18" charset="0"/>
                      </a:rPr>
                      <m:t>: </m:t>
                    </m:r>
                  </m:oMath>
                </a14:m>
                <a:r>
                  <a:rPr lang="en-US" altLang="ja-JP" dirty="0" smtClean="0"/>
                  <a:t>Weierstrass Function</a:t>
                </a:r>
                <a:endParaRPr lang="en-US" altLang="ja-JP" dirty="0"/>
              </a:p>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a:rPr lang="en-US" altLang="ja-JP" b="0" i="1" smtClean="0">
                            <a:latin typeface="Cambria Math" panose="02040503050406030204" pitchFamily="18" charset="0"/>
                          </a:rPr>
                          <m:t>5</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a:rPr lang="en-US" altLang="ja-JP" b="0" i="1" smtClean="0">
                            <a:latin typeface="Cambria Math" panose="02040503050406030204" pitchFamily="18" charset="0"/>
                          </a:rPr>
                          <m:t>6</m:t>
                        </m:r>
                      </m:sub>
                    </m:sSub>
                    <m:r>
                      <a:rPr lang="en-US" altLang="ja-JP" i="1">
                        <a:latin typeface="Cambria Math" panose="02040503050406030204" pitchFamily="18" charset="0"/>
                      </a:rPr>
                      <m:t>:</m:t>
                    </m:r>
                  </m:oMath>
                </a14:m>
                <a:r>
                  <a:rPr lang="en-US" altLang="ja-JP" dirty="0" smtClean="0"/>
                  <a:t> Sphere </a:t>
                </a:r>
                <a:r>
                  <a:rPr lang="en-US" altLang="ja-JP" dirty="0"/>
                  <a:t>Function</a:t>
                </a:r>
              </a:p>
              <a:p>
                <a:endParaRPr lang="en-US" altLang="ja-JP" dirty="0" smtClean="0"/>
              </a:p>
              <a:p>
                <a:r>
                  <a:rPr lang="en-US" altLang="ja-JP" dirty="0" smtClean="0"/>
                  <a:t>Range:  </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𝐴</m:t>
                        </m:r>
                      </m:e>
                      <m:sub>
                        <m:r>
                          <a:rPr lang="en-US" altLang="ja-JP" b="0" i="1" smtClean="0">
                            <a:latin typeface="Cambria Math" panose="02040503050406030204" pitchFamily="18" charset="0"/>
                          </a:rPr>
                          <m:t>𝐷</m:t>
                        </m:r>
                      </m:sub>
                    </m:sSub>
                    <m:r>
                      <a:rPr lang="ja-JP" altLang="en-US" i="1">
                        <a:latin typeface="Cambria Math" panose="02040503050406030204" pitchFamily="18" charset="0"/>
                      </a:rPr>
                      <m:t>𝜖</m:t>
                    </m:r>
                    <m:r>
                      <a:rPr lang="en-US" altLang="ja-JP" i="1">
                        <a:latin typeface="Cambria Math" panose="02040503050406030204" pitchFamily="18" charset="0"/>
                      </a:rPr>
                      <m:t> </m:t>
                    </m:r>
                    <m:sSup>
                      <m:sSupPr>
                        <m:ctrlPr>
                          <a:rPr lang="en-US" altLang="ja-JP" i="1" smtClean="0">
                            <a:latin typeface="Cambria Math" panose="02040503050406030204" pitchFamily="18" charset="0"/>
                          </a:rPr>
                        </m:ctrlPr>
                      </m:sSupPr>
                      <m:e>
                        <m:d>
                          <m:dPr>
                            <m:begChr m:val="["/>
                            <m:endChr m:val="]"/>
                            <m:ctrlPr>
                              <a:rPr lang="en-US" altLang="ja-JP" i="1" smtClean="0">
                                <a:latin typeface="Cambria Math" panose="02040503050406030204" pitchFamily="18" charset="0"/>
                              </a:rPr>
                            </m:ctrlPr>
                          </m:dPr>
                          <m:e>
                            <m:r>
                              <a:rPr lang="en-US" altLang="ja-JP" b="0" i="1" smtClean="0">
                                <a:latin typeface="Cambria Math" panose="02040503050406030204" pitchFamily="18" charset="0"/>
                              </a:rPr>
                              <m:t>−5, 5</m:t>
                            </m:r>
                          </m:e>
                        </m:d>
                      </m:e>
                      <m:sup>
                        <m:r>
                          <a:rPr lang="en-US" altLang="ja-JP" b="0" i="1" smtClean="0">
                            <a:latin typeface="Cambria Math" panose="02040503050406030204" pitchFamily="18" charset="0"/>
                          </a:rPr>
                          <m:t>𝐷</m:t>
                        </m:r>
                      </m:sup>
                    </m:sSup>
                    <m:r>
                      <a:rPr lang="en-US" altLang="ja-JP" b="0" i="1" smtClean="0">
                        <a:latin typeface="Cambria Math" panose="02040503050406030204" pitchFamily="18" charset="0"/>
                      </a:rPr>
                      <m:t>  , </m:t>
                    </m:r>
                    <m:r>
                      <a:rPr lang="en-US" altLang="ja-JP" b="0" i="1" smtClean="0">
                        <a:latin typeface="Cambria Math" panose="02040503050406030204" pitchFamily="18" charset="0"/>
                      </a:rPr>
                      <m:t>𝑖</m:t>
                    </m:r>
                    <m:r>
                      <a:rPr lang="en-US" altLang="ja-JP" b="0" i="1" smtClean="0">
                        <a:latin typeface="Cambria Math" panose="02040503050406030204" pitchFamily="18" charset="0"/>
                      </a:rPr>
                      <m:t>=1,2,…,</m:t>
                    </m:r>
                    <m:r>
                      <a:rPr lang="en-US" altLang="ja-JP" b="0" i="1" smtClean="0">
                        <a:latin typeface="Cambria Math" panose="02040503050406030204" pitchFamily="18" charset="0"/>
                      </a:rPr>
                      <m:t>𝐷</m:t>
                    </m:r>
                    <m:r>
                      <a:rPr lang="en-US" altLang="ja-JP" b="0" i="1" smtClean="0">
                        <a:latin typeface="Cambria Math" panose="02040503050406030204" pitchFamily="18" charset="0"/>
                      </a:rPr>
                      <m:t>;</m:t>
                    </m:r>
                  </m:oMath>
                </a14:m>
                <a:r>
                  <a:rPr lang="en-US" altLang="ja-JP" dirty="0" smtClean="0"/>
                  <a:t>   </a:t>
                </a:r>
                <a:br>
                  <a:rPr lang="en-US" altLang="ja-JP" dirty="0" smtClean="0"/>
                </a:br>
                <a:r>
                  <a:rPr lang="en-US" altLang="ja-JP" dirty="0" smtClean="0"/>
                  <a:t> </a:t>
                </a:r>
                <a:r>
                  <a:rPr kumimoji="1" lang="en-US" altLang="ja-JP" dirty="0" smtClean="0"/>
                  <a:t># of </a:t>
                </a:r>
                <a:r>
                  <a:rPr kumimoji="1" lang="en-US" altLang="ja-JP" dirty="0" err="1" smtClean="0"/>
                  <a:t>goptima</a:t>
                </a:r>
                <a:r>
                  <a:rPr kumimoji="1" lang="en-US" altLang="ja-JP" dirty="0" smtClean="0"/>
                  <a:t>: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6</m:t>
                    </m:r>
                  </m:oMath>
                </a14:m>
                <a:r>
                  <a:rPr kumimoji="1" lang="en-US" altLang="ja-JP" dirty="0" smtClean="0"/>
                  <a:t>      # of </a:t>
                </a:r>
                <a:r>
                  <a:rPr kumimoji="1" lang="en-US" altLang="ja-JP" dirty="0" err="1" smtClean="0"/>
                  <a:t>loptima</a:t>
                </a:r>
                <a:r>
                  <a:rPr kumimoji="1" lang="en-US" altLang="ja-JP" dirty="0" smtClean="0"/>
                  <a:t>: numerous</a:t>
                </a:r>
                <a:endParaRPr kumimoji="1" lang="ja-JP" altLang="en-US" dirty="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216868" y="4459667"/>
                <a:ext cx="5614288" cy="1777987"/>
              </a:xfrm>
              <a:prstGeom prst="rect">
                <a:avLst/>
              </a:prstGeom>
              <a:blipFill>
                <a:blip r:embed="rId5"/>
                <a:stretch>
                  <a:fillRect l="-977" t="-1718" b="-378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83330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2CF13C1-FE9C-4094-ADF4-C8AE6999A6FB}" type="slidenum">
              <a:rPr kumimoji="1" lang="ja-JP" altLang="en-US" sz="1400" smtClean="0"/>
              <a:t>28</a:t>
            </a:fld>
            <a:endParaRPr kumimoji="1" lang="ja-JP" altLang="en-US" sz="1400"/>
          </a:p>
        </p:txBody>
      </p:sp>
      <p:sp>
        <p:nvSpPr>
          <p:cNvPr id="5" name="タイトル 1 2"/>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endParaRPr lang="ja-JP" altLang="en-US" sz="4000" b="1" dirty="0">
              <a:solidFill>
                <a:schemeClr val="bg1"/>
              </a:solidFill>
            </a:endParaRPr>
          </a:p>
        </p:txBody>
      </p:sp>
      <p:pic>
        <p:nvPicPr>
          <p:cNvPr id="7" name="図 6"/>
          <p:cNvPicPr>
            <a:picLocks noChangeAspect="1"/>
          </p:cNvPicPr>
          <p:nvPr/>
        </p:nvPicPr>
        <p:blipFill>
          <a:blip r:embed="rId2"/>
          <a:stretch>
            <a:fillRect/>
          </a:stretch>
        </p:blipFill>
        <p:spPr>
          <a:xfrm>
            <a:off x="45356" y="1342663"/>
            <a:ext cx="9098644" cy="4617266"/>
          </a:xfrm>
          <a:prstGeom prst="rect">
            <a:avLst/>
          </a:prstGeom>
        </p:spPr>
      </p:pic>
      <p:sp>
        <p:nvSpPr>
          <p:cNvPr id="8" name="タイトル 1 1"/>
          <p:cNvSpPr>
            <a:spLocks noGrp="1"/>
          </p:cNvSpPr>
          <p:nvPr>
            <p:ph type="title"/>
          </p:nvPr>
        </p:nvSpPr>
        <p:spPr>
          <a:xfrm>
            <a:off x="3100754" y="64482"/>
            <a:ext cx="6043246" cy="1101969"/>
          </a:xfrm>
        </p:spPr>
        <p:txBody>
          <a:bodyPr/>
          <a:lstStyle/>
          <a:p>
            <a:r>
              <a:rPr kumimoji="1" lang="en-US" altLang="ja-JP" dirty="0" smtClean="0"/>
              <a:t>Result of CEC ‘2015 on Niching Methods</a:t>
            </a:r>
            <a:endParaRPr kumimoji="1" lang="ja-JP" altLang="en-US" dirty="0"/>
          </a:p>
        </p:txBody>
      </p:sp>
    </p:spTree>
    <p:extLst>
      <p:ext uri="{BB962C8B-B14F-4D97-AF65-F5344CB8AC3E}">
        <p14:creationId xmlns:p14="http://schemas.microsoft.com/office/powerpoint/2010/main" val="3041940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2CF13C1-FE9C-4094-ADF4-C8AE6999A6FB}" type="slidenum">
              <a:rPr kumimoji="1" lang="ja-JP" altLang="en-US" sz="1400" smtClean="0"/>
              <a:t>29</a:t>
            </a:fld>
            <a:endParaRPr kumimoji="1" lang="ja-JP" altLang="en-US" sz="1400"/>
          </a:p>
        </p:txBody>
      </p:sp>
      <p:pic>
        <p:nvPicPr>
          <p:cNvPr id="5" name="図 4"/>
          <p:cNvPicPr>
            <a:picLocks noChangeAspect="1"/>
          </p:cNvPicPr>
          <p:nvPr/>
        </p:nvPicPr>
        <p:blipFill>
          <a:blip r:embed="rId2"/>
          <a:stretch>
            <a:fillRect/>
          </a:stretch>
        </p:blipFill>
        <p:spPr>
          <a:xfrm>
            <a:off x="0" y="1407979"/>
            <a:ext cx="9162999" cy="4649923"/>
          </a:xfrm>
          <a:prstGeom prst="rect">
            <a:avLst/>
          </a:prstGeom>
        </p:spPr>
      </p:pic>
      <p:sp>
        <p:nvSpPr>
          <p:cNvPr id="6" name="タイトル 1 2"/>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endParaRPr lang="ja-JP" altLang="en-US" sz="4000" b="1" dirty="0">
              <a:solidFill>
                <a:schemeClr val="bg1"/>
              </a:solidFill>
            </a:endParaRPr>
          </a:p>
        </p:txBody>
      </p:sp>
      <p:sp>
        <p:nvSpPr>
          <p:cNvPr id="10" name="タイトル 1 1"/>
          <p:cNvSpPr>
            <a:spLocks noGrp="1"/>
          </p:cNvSpPr>
          <p:nvPr>
            <p:ph type="title"/>
          </p:nvPr>
        </p:nvSpPr>
        <p:spPr>
          <a:xfrm>
            <a:off x="3100754" y="64482"/>
            <a:ext cx="6043246" cy="1101969"/>
          </a:xfrm>
        </p:spPr>
        <p:txBody>
          <a:bodyPr/>
          <a:lstStyle/>
          <a:p>
            <a:r>
              <a:rPr kumimoji="1" lang="en-US" altLang="ja-JP" dirty="0" smtClean="0"/>
              <a:t>Result of CEC ‘2015 on Niching Methods</a:t>
            </a:r>
            <a:endParaRPr kumimoji="1" lang="ja-JP" altLang="en-US" dirty="0"/>
          </a:p>
        </p:txBody>
      </p:sp>
    </p:spTree>
    <p:extLst>
      <p:ext uri="{BB962C8B-B14F-4D97-AF65-F5344CB8AC3E}">
        <p14:creationId xmlns:p14="http://schemas.microsoft.com/office/powerpoint/2010/main" val="2375024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3"/>
          <a:stretch>
            <a:fillRect/>
          </a:stretch>
        </p:blipFill>
        <p:spPr>
          <a:xfrm>
            <a:off x="4428897" y="1171162"/>
            <a:ext cx="3929723" cy="4007040"/>
          </a:xfrm>
          <a:prstGeom prst="rect">
            <a:avLst/>
          </a:prstGeom>
        </p:spPr>
      </p:pic>
      <p:sp>
        <p:nvSpPr>
          <p:cNvPr id="2" name="タイトル 1"/>
          <p:cNvSpPr>
            <a:spLocks noGrp="1"/>
          </p:cNvSpPr>
          <p:nvPr>
            <p:ph type="title"/>
          </p:nvPr>
        </p:nvSpPr>
        <p:spPr/>
        <p:txBody>
          <a:bodyPr/>
          <a:lstStyle/>
          <a:p>
            <a:r>
              <a:rPr lang="ja-JP" altLang="en-US" dirty="0"/>
              <a:t>進化計算シンポコンペ</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633845" y="1289538"/>
                <a:ext cx="7886700" cy="5431938"/>
              </a:xfrm>
            </p:spPr>
            <p:txBody>
              <a:bodyPr>
                <a:normAutofit/>
              </a:bodyPr>
              <a:lstStyle/>
              <a:p>
                <a:r>
                  <a:rPr kumimoji="1" lang="ja-JP" altLang="en-US" sz="2400" b="1" dirty="0" smtClean="0"/>
                  <a:t>問題設定</a:t>
                </a:r>
                <a:endParaRPr kumimoji="1" lang="en-US" altLang="ja-JP" sz="2400" b="1" dirty="0" smtClean="0"/>
              </a:p>
              <a:p>
                <a:pPr lvl="1"/>
                <a:r>
                  <a:rPr kumimoji="1" lang="ja-JP" altLang="en-US" sz="2000" dirty="0" smtClean="0"/>
                  <a:t>ベンチマーク問題</a:t>
                </a:r>
                <a:r>
                  <a:rPr kumimoji="1" lang="en-US" altLang="ja-JP" sz="2000" dirty="0" smtClean="0"/>
                  <a:t/>
                </a:r>
                <a:br>
                  <a:rPr kumimoji="1" lang="en-US" altLang="ja-JP" sz="2000" dirty="0" smtClean="0"/>
                </a:br>
                <a:r>
                  <a:rPr kumimoji="1" lang="en-US" altLang="ja-JP" dirty="0" smtClean="0"/>
                  <a:t>- </a:t>
                </a:r>
                <a:r>
                  <a:rPr lang="ja-JP" altLang="en-US" dirty="0" smtClean="0"/>
                  <a:t>探索範囲 </a:t>
                </a:r>
                <a:r>
                  <a:rPr lang="en-US" altLang="ja-JP" dirty="0" smtClean="0"/>
                  <a:t>[0,1]</a:t>
                </a:r>
                <a:r>
                  <a:rPr kumimoji="1" lang="en-US" altLang="ja-JP" dirty="0" smtClean="0"/>
                  <a:t/>
                </a:r>
                <a:br>
                  <a:rPr kumimoji="1" lang="en-US" altLang="ja-JP" dirty="0" smtClean="0"/>
                </a:br>
                <a:r>
                  <a:rPr kumimoji="1" lang="en-US" altLang="ja-JP" dirty="0" smtClean="0"/>
                  <a:t>  </a:t>
                </a:r>
                <a:r>
                  <a:rPr kumimoji="1" lang="ja-JP" altLang="en-US" dirty="0" smtClean="0"/>
                  <a:t>右図参照</a:t>
                </a:r>
                <a:r>
                  <a:rPr kumimoji="1" lang="en-US" altLang="ja-JP" sz="2000" dirty="0" smtClean="0"/>
                  <a:t/>
                </a:r>
                <a:br>
                  <a:rPr kumimoji="1" lang="en-US" altLang="ja-JP" sz="2000" dirty="0" smtClean="0"/>
                </a:br>
                <a:endParaRPr kumimoji="1" lang="en-US" altLang="ja-JP" sz="2000" dirty="0" smtClean="0"/>
              </a:p>
              <a:p>
                <a:pPr lvl="1"/>
                <a:r>
                  <a:rPr lang="ja-JP" altLang="en-US" sz="2000" dirty="0" smtClean="0"/>
                  <a:t>制約条件</a:t>
                </a:r>
                <a:r>
                  <a:rPr lang="en-US" altLang="ja-JP" dirty="0" smtClean="0"/>
                  <a:t/>
                </a:r>
                <a:br>
                  <a:rPr lang="en-US" altLang="ja-JP" dirty="0" smtClean="0"/>
                </a:br>
                <a:r>
                  <a:rPr lang="en-US" altLang="ja-JP" dirty="0" smtClean="0"/>
                  <a:t>- </a:t>
                </a:r>
                <a:r>
                  <a:rPr lang="ja-JP" altLang="en-US" dirty="0" smtClean="0"/>
                  <a:t>着地地点の傾斜角 </a:t>
                </a:r>
                <a14:m>
                  <m:oMath xmlns:m="http://schemas.openxmlformats.org/officeDocument/2006/math">
                    <m:r>
                      <a:rPr lang="en-US" altLang="ja-JP" b="0" i="1" smtClean="0">
                        <a:latin typeface="Cambria Math" panose="02040503050406030204" pitchFamily="18" charset="0"/>
                      </a:rPr>
                      <m:t>&lt;15</m:t>
                    </m:r>
                    <m:r>
                      <a:rPr lang="en-US" altLang="ja-JP" i="1">
                        <a:latin typeface="Cambria Math" panose="02040503050406030204" pitchFamily="18" charset="0"/>
                      </a:rPr>
                      <m:t>°</m:t>
                    </m:r>
                  </m:oMath>
                </a14:m>
                <a:r>
                  <a:rPr kumimoji="1" lang="en-US" altLang="ja-JP" dirty="0" smtClean="0"/>
                  <a:t/>
                </a:r>
                <a:br>
                  <a:rPr kumimoji="1" lang="en-US" altLang="ja-JP" dirty="0" smtClean="0"/>
                </a:br>
                <a:r>
                  <a:rPr kumimoji="1" lang="en-US" altLang="ja-JP" dirty="0" smtClean="0"/>
                  <a:t>(c1 &lt; 0.3)</a:t>
                </a:r>
                <a:br>
                  <a:rPr kumimoji="1" lang="en-US" altLang="ja-JP" dirty="0" smtClean="0"/>
                </a:br>
                <a:r>
                  <a:rPr lang="en-US" altLang="ja-JP" dirty="0" smtClean="0"/>
                  <a:t>- </a:t>
                </a:r>
                <a:r>
                  <a:rPr kumimoji="1" lang="ja-JP" altLang="en-US" dirty="0" smtClean="0"/>
                  <a:t>着地地点における連続的な</a:t>
                </a:r>
                <a:r>
                  <a:rPr kumimoji="1" lang="en-US" altLang="ja-JP" dirty="0" smtClean="0"/>
                  <a:t/>
                </a:r>
                <a:br>
                  <a:rPr kumimoji="1" lang="en-US" altLang="ja-JP" dirty="0" smtClean="0"/>
                </a:br>
                <a:r>
                  <a:rPr kumimoji="1" lang="en-US" altLang="ja-JP" dirty="0" smtClean="0"/>
                  <a:t>	</a:t>
                </a:r>
                <a:r>
                  <a:rPr kumimoji="1" lang="ja-JP" altLang="en-US" dirty="0" smtClean="0"/>
                  <a:t>夜の長さが</a:t>
                </a:r>
                <a:r>
                  <a:rPr kumimoji="1" lang="en-US" altLang="ja-JP" dirty="0" smtClean="0"/>
                  <a:t>14</a:t>
                </a:r>
                <a:r>
                  <a:rPr kumimoji="1" lang="ja-JP" altLang="en-US" dirty="0" smtClean="0"/>
                  <a:t>日以内</a:t>
                </a:r>
                <a:r>
                  <a:rPr kumimoji="1" lang="en-US" altLang="ja-JP" dirty="0" smtClean="0"/>
                  <a:t/>
                </a:r>
                <a:br>
                  <a:rPr kumimoji="1" lang="en-US" altLang="ja-JP" dirty="0" smtClean="0"/>
                </a:br>
                <a:r>
                  <a:rPr kumimoji="1" lang="en-US" altLang="ja-JP" dirty="0" smtClean="0"/>
                  <a:t>(c2 &lt; 0.05)</a:t>
                </a:r>
                <a:br>
                  <a:rPr kumimoji="1" lang="en-US" altLang="ja-JP" dirty="0" smtClean="0"/>
                </a:br>
                <a:r>
                  <a:rPr kumimoji="1" lang="ja-JP" altLang="en-US" dirty="0" smtClean="0">
                    <a:solidFill>
                      <a:schemeClr val="bg1">
                        <a:lumMod val="50000"/>
                      </a:schemeClr>
                    </a:solidFill>
                  </a:rPr>
                  <a:t>制約条件が</a:t>
                </a:r>
                <a:r>
                  <a:rPr kumimoji="1" lang="en-US" altLang="ja-JP" dirty="0" smtClean="0">
                    <a:solidFill>
                      <a:schemeClr val="bg1">
                        <a:lumMod val="50000"/>
                      </a:schemeClr>
                    </a:solidFill>
                  </a:rPr>
                  <a:t>0</a:t>
                </a:r>
                <a:r>
                  <a:rPr kumimoji="1" lang="ja-JP" altLang="en-US" dirty="0" smtClean="0">
                    <a:solidFill>
                      <a:schemeClr val="bg1">
                        <a:lumMod val="50000"/>
                      </a:schemeClr>
                    </a:solidFill>
                  </a:rPr>
                  <a:t>未満の場合，</a:t>
                </a:r>
                <a:r>
                  <a:rPr kumimoji="1" lang="en-US" altLang="ja-JP" dirty="0" smtClean="0">
                    <a:solidFill>
                      <a:schemeClr val="bg1">
                        <a:lumMod val="50000"/>
                      </a:schemeClr>
                    </a:solidFill>
                  </a:rPr>
                  <a:t/>
                </a:r>
                <a:br>
                  <a:rPr kumimoji="1" lang="en-US" altLang="ja-JP" dirty="0" smtClean="0">
                    <a:solidFill>
                      <a:schemeClr val="bg1">
                        <a:lumMod val="50000"/>
                      </a:schemeClr>
                    </a:solidFill>
                  </a:rPr>
                </a:br>
                <a:r>
                  <a:rPr kumimoji="1" lang="ja-JP" altLang="en-US" dirty="0" smtClean="0">
                    <a:solidFill>
                      <a:schemeClr val="bg1">
                        <a:lumMod val="50000"/>
                      </a:schemeClr>
                    </a:solidFill>
                  </a:rPr>
                  <a:t>条件を満たしていないことを意味</a:t>
                </a:r>
                <a:endParaRPr kumimoji="1" lang="en-US" altLang="ja-JP" dirty="0" smtClean="0">
                  <a:solidFill>
                    <a:schemeClr val="bg1">
                      <a:lumMod val="50000"/>
                    </a:schemeClr>
                  </a:solidFill>
                </a:endParaRPr>
              </a:p>
              <a:p>
                <a:pPr lvl="1"/>
                <a:endParaRPr kumimoji="1" lang="en-US" altLang="ja-JP" dirty="0" smtClean="0"/>
              </a:p>
              <a:p>
                <a:pPr lvl="1"/>
                <a:r>
                  <a:rPr lang="ja-JP" altLang="en-US" sz="2000" dirty="0" smtClean="0"/>
                  <a:t>評価指標</a:t>
                </a:r>
                <a:r>
                  <a:rPr lang="en-US" altLang="ja-JP" dirty="0"/>
                  <a:t/>
                </a:r>
                <a:br>
                  <a:rPr lang="en-US" altLang="ja-JP" dirty="0"/>
                </a:br>
                <a:r>
                  <a:rPr lang="ja-JP" altLang="en-US" dirty="0" smtClean="0"/>
                  <a:t>通算通信日数の最良値と中央値</a:t>
                </a:r>
                <a:endParaRPr lang="en-US" altLang="ja-JP" dirty="0"/>
              </a:p>
              <a:p>
                <a:pPr lvl="1"/>
                <a:endParaRPr kumimoji="1" lang="en-US" altLang="ja-JP" dirty="0" smtClean="0"/>
              </a:p>
              <a:p>
                <a:pPr marL="342900" lvl="1" indent="0">
                  <a:buNone/>
                </a:pPr>
                <a:r>
                  <a:rPr lang="ja-JP" altLang="en-US" dirty="0" smtClean="0">
                    <a:solidFill>
                      <a:srgbClr val="FF0000"/>
                    </a:solidFill>
                  </a:rPr>
                  <a:t>かっこ内は正規化した値</a:t>
                </a:r>
                <a:endParaRPr kumimoji="1" lang="en-US" altLang="ja-JP" dirty="0" smtClean="0">
                  <a:solidFill>
                    <a:srgbClr val="FF0000"/>
                  </a:solidFill>
                </a:endParaRPr>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633845" y="1289538"/>
                <a:ext cx="7886700" cy="5431938"/>
              </a:xfrm>
              <a:blipFill>
                <a:blip r:embed="rId4"/>
                <a:stretch>
                  <a:fillRect l="-927" t="-134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E2CF13C1-FE9C-4094-ADF4-C8AE6999A6FB}" type="slidenum">
              <a:rPr lang="ja-JP" altLang="en-US" smtClean="0"/>
              <a:pPr/>
              <a:t>3</a:t>
            </a:fld>
            <a:endParaRPr lang="ja-JP" altLang="en-US"/>
          </a:p>
        </p:txBody>
      </p:sp>
      <p:sp>
        <p:nvSpPr>
          <p:cNvPr id="5" name="タイトル 1"/>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4000" b="1" dirty="0" smtClean="0">
                <a:solidFill>
                  <a:schemeClr val="bg1"/>
                </a:solidFill>
              </a:rPr>
              <a:t>やったこ</a:t>
            </a:r>
            <a:r>
              <a:rPr lang="ja-JP" altLang="en-US" sz="4000" b="1" dirty="0">
                <a:solidFill>
                  <a:schemeClr val="bg1"/>
                </a:solidFill>
              </a:rPr>
              <a:t>と</a:t>
            </a:r>
          </a:p>
        </p:txBody>
      </p:sp>
      <p:sp>
        <p:nvSpPr>
          <p:cNvPr id="12" name="テキスト ボックス 11"/>
          <p:cNvSpPr txBox="1"/>
          <p:nvPr/>
        </p:nvSpPr>
        <p:spPr>
          <a:xfrm>
            <a:off x="5028240" y="5178202"/>
            <a:ext cx="2869809" cy="646331"/>
          </a:xfrm>
          <a:prstGeom prst="rect">
            <a:avLst/>
          </a:prstGeom>
          <a:noFill/>
        </p:spPr>
        <p:txBody>
          <a:bodyPr wrap="square" rtlCol="0">
            <a:spAutoFit/>
          </a:bodyPr>
          <a:lstStyle/>
          <a:p>
            <a:r>
              <a:rPr kumimoji="1" lang="ja-JP" altLang="en-US" dirty="0" smtClean="0">
                <a:solidFill>
                  <a:srgbClr val="FF0000"/>
                </a:solidFill>
              </a:rPr>
              <a:t>赤十字</a:t>
            </a:r>
            <a:r>
              <a:rPr kumimoji="1" lang="en-US" altLang="ja-JP" dirty="0" smtClean="0"/>
              <a:t>: </a:t>
            </a:r>
            <a:r>
              <a:rPr kumimoji="1" lang="ja-JP" altLang="en-US" dirty="0" smtClean="0"/>
              <a:t>月の南極点</a:t>
            </a:r>
            <a:endParaRPr kumimoji="1" lang="en-US" altLang="ja-JP" dirty="0" smtClean="0"/>
          </a:p>
          <a:p>
            <a:r>
              <a:rPr kumimoji="1" lang="ja-JP" altLang="en-US" dirty="0" smtClean="0">
                <a:solidFill>
                  <a:schemeClr val="accent4">
                    <a:lumMod val="75000"/>
                  </a:schemeClr>
                </a:solidFill>
              </a:rPr>
              <a:t>黄</a:t>
            </a:r>
            <a:r>
              <a:rPr lang="ja-JP" altLang="en-US" dirty="0" smtClean="0">
                <a:solidFill>
                  <a:schemeClr val="accent4">
                    <a:lumMod val="75000"/>
                  </a:schemeClr>
                </a:solidFill>
              </a:rPr>
              <a:t>点</a:t>
            </a:r>
            <a:r>
              <a:rPr lang="en-US" altLang="ja-JP" dirty="0" smtClean="0"/>
              <a:t>: </a:t>
            </a:r>
            <a:r>
              <a:rPr lang="ja-JP" altLang="en-US" dirty="0" smtClean="0"/>
              <a:t>実行可能解</a:t>
            </a:r>
            <a:endParaRPr kumimoji="1" lang="ja-JP" altLang="en-US" dirty="0"/>
          </a:p>
        </p:txBody>
      </p:sp>
      <p:sp>
        <p:nvSpPr>
          <p:cNvPr id="13" name="テキスト ボックス 12"/>
          <p:cNvSpPr txBox="1"/>
          <p:nvPr/>
        </p:nvSpPr>
        <p:spPr>
          <a:xfrm>
            <a:off x="5028240" y="5891787"/>
            <a:ext cx="3330380" cy="646331"/>
          </a:xfrm>
          <a:prstGeom prst="rect">
            <a:avLst/>
          </a:prstGeom>
          <a:noFill/>
        </p:spPr>
        <p:txBody>
          <a:bodyPr wrap="square" rtlCol="0">
            <a:spAutoFit/>
          </a:bodyPr>
          <a:lstStyle/>
          <a:p>
            <a:r>
              <a:rPr kumimoji="1" lang="ja-JP" altLang="en-US" dirty="0" smtClean="0"/>
              <a:t>個体数</a:t>
            </a:r>
            <a:r>
              <a:rPr kumimoji="1" lang="en-US" altLang="ja-JP" dirty="0" smtClean="0"/>
              <a:t>: 100    </a:t>
            </a:r>
            <a:r>
              <a:rPr kumimoji="1" lang="ja-JP" altLang="en-US" dirty="0" smtClean="0"/>
              <a:t>評価回数</a:t>
            </a:r>
            <a:r>
              <a:rPr kumimoji="1" lang="en-US" altLang="ja-JP" dirty="0" smtClean="0"/>
              <a:t>: 10,000</a:t>
            </a:r>
          </a:p>
          <a:p>
            <a:r>
              <a:rPr lang="ja-JP" altLang="en-US" dirty="0" smtClean="0"/>
              <a:t>実験回数</a:t>
            </a:r>
            <a:r>
              <a:rPr lang="en-US" altLang="ja-JP" dirty="0" smtClean="0"/>
              <a:t>: 21</a:t>
            </a:r>
            <a:r>
              <a:rPr lang="ja-JP" altLang="en-US" dirty="0" smtClean="0"/>
              <a:t>試行</a:t>
            </a:r>
            <a:endParaRPr kumimoji="1" lang="ja-JP" altLang="en-US" dirty="0"/>
          </a:p>
        </p:txBody>
      </p:sp>
    </p:spTree>
    <p:extLst>
      <p:ext uri="{BB962C8B-B14F-4D97-AF65-F5344CB8AC3E}">
        <p14:creationId xmlns:p14="http://schemas.microsoft.com/office/powerpoint/2010/main" val="39605258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2CF13C1-FE9C-4094-ADF4-C8AE6999A6FB}" type="slidenum">
              <a:rPr kumimoji="1" lang="ja-JP" altLang="en-US" sz="1400" smtClean="0"/>
              <a:t>30</a:t>
            </a:fld>
            <a:endParaRPr kumimoji="1" lang="ja-JP" altLang="en-US" sz="1400" dirty="0"/>
          </a:p>
        </p:txBody>
      </p:sp>
      <p:sp>
        <p:nvSpPr>
          <p:cNvPr id="6" name="タイトル 1 2"/>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endParaRPr lang="ja-JP" altLang="en-US" sz="4000" b="1" dirty="0">
              <a:solidFill>
                <a:schemeClr val="bg1"/>
              </a:solidFill>
            </a:endParaRPr>
          </a:p>
        </p:txBody>
      </p:sp>
      <p:pic>
        <p:nvPicPr>
          <p:cNvPr id="2" name="図 1"/>
          <p:cNvPicPr>
            <a:picLocks noChangeAspect="1"/>
          </p:cNvPicPr>
          <p:nvPr/>
        </p:nvPicPr>
        <p:blipFill>
          <a:blip r:embed="rId2"/>
          <a:stretch>
            <a:fillRect/>
          </a:stretch>
        </p:blipFill>
        <p:spPr>
          <a:xfrm>
            <a:off x="0" y="1463957"/>
            <a:ext cx="9144000" cy="4690280"/>
          </a:xfrm>
          <a:prstGeom prst="rect">
            <a:avLst/>
          </a:prstGeom>
        </p:spPr>
      </p:pic>
      <p:sp>
        <p:nvSpPr>
          <p:cNvPr id="9" name="タイトル 1 1"/>
          <p:cNvSpPr>
            <a:spLocks noGrp="1"/>
          </p:cNvSpPr>
          <p:nvPr>
            <p:ph type="title"/>
          </p:nvPr>
        </p:nvSpPr>
        <p:spPr>
          <a:xfrm>
            <a:off x="3100754" y="64482"/>
            <a:ext cx="6043246" cy="1101969"/>
          </a:xfrm>
        </p:spPr>
        <p:txBody>
          <a:bodyPr/>
          <a:lstStyle/>
          <a:p>
            <a:r>
              <a:rPr kumimoji="1" lang="en-US" altLang="ja-JP" dirty="0" smtClean="0"/>
              <a:t>Result of CEC ‘2015 on Niching Methods</a:t>
            </a:r>
            <a:endParaRPr kumimoji="1" lang="ja-JP" altLang="en-US" dirty="0"/>
          </a:p>
        </p:txBody>
      </p:sp>
    </p:spTree>
    <p:extLst>
      <p:ext uri="{BB962C8B-B14F-4D97-AF65-F5344CB8AC3E}">
        <p14:creationId xmlns:p14="http://schemas.microsoft.com/office/powerpoint/2010/main" val="2969003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2CF13C1-FE9C-4094-ADF4-C8AE6999A6FB}" type="slidenum">
              <a:rPr kumimoji="1" lang="ja-JP" altLang="en-US" sz="1400" smtClean="0"/>
              <a:t>31</a:t>
            </a:fld>
            <a:endParaRPr kumimoji="1" lang="ja-JP" altLang="en-US" sz="1400"/>
          </a:p>
        </p:txBody>
      </p:sp>
      <p:sp>
        <p:nvSpPr>
          <p:cNvPr id="6" name="タイトル 1 2"/>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endParaRPr lang="ja-JP" altLang="en-US" sz="4000" b="1" dirty="0">
              <a:solidFill>
                <a:schemeClr val="bg1"/>
              </a:solidFill>
            </a:endParaRPr>
          </a:p>
        </p:txBody>
      </p:sp>
      <p:pic>
        <p:nvPicPr>
          <p:cNvPr id="5" name="図 4"/>
          <p:cNvPicPr>
            <a:picLocks noChangeAspect="1"/>
          </p:cNvPicPr>
          <p:nvPr/>
        </p:nvPicPr>
        <p:blipFill>
          <a:blip r:embed="rId2"/>
          <a:stretch>
            <a:fillRect/>
          </a:stretch>
        </p:blipFill>
        <p:spPr>
          <a:xfrm>
            <a:off x="0" y="1416985"/>
            <a:ext cx="9144822" cy="4763153"/>
          </a:xfrm>
          <a:prstGeom prst="rect">
            <a:avLst/>
          </a:prstGeom>
        </p:spPr>
      </p:pic>
      <p:sp>
        <p:nvSpPr>
          <p:cNvPr id="9" name="タイトル 1 1"/>
          <p:cNvSpPr>
            <a:spLocks noGrp="1"/>
          </p:cNvSpPr>
          <p:nvPr>
            <p:ph type="title"/>
          </p:nvPr>
        </p:nvSpPr>
        <p:spPr>
          <a:xfrm>
            <a:off x="3100754" y="64482"/>
            <a:ext cx="6043246" cy="1101969"/>
          </a:xfrm>
        </p:spPr>
        <p:txBody>
          <a:bodyPr/>
          <a:lstStyle/>
          <a:p>
            <a:r>
              <a:rPr kumimoji="1" lang="en-US" altLang="ja-JP" dirty="0" smtClean="0"/>
              <a:t>Result of CEC ‘2015 on Niching Methods</a:t>
            </a:r>
            <a:endParaRPr kumimoji="1" lang="ja-JP" altLang="en-US" dirty="0"/>
          </a:p>
        </p:txBody>
      </p:sp>
    </p:spTree>
    <p:extLst>
      <p:ext uri="{BB962C8B-B14F-4D97-AF65-F5344CB8AC3E}">
        <p14:creationId xmlns:p14="http://schemas.microsoft.com/office/powerpoint/2010/main" val="3751780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2CF13C1-FE9C-4094-ADF4-C8AE6999A6FB}" type="slidenum">
              <a:rPr kumimoji="1" lang="ja-JP" altLang="en-US" sz="1400" smtClean="0"/>
              <a:t>32</a:t>
            </a:fld>
            <a:endParaRPr kumimoji="1" lang="ja-JP" altLang="en-US" sz="1400"/>
          </a:p>
        </p:txBody>
      </p:sp>
      <p:sp>
        <p:nvSpPr>
          <p:cNvPr id="6" name="タイトル 1 2"/>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endParaRPr lang="ja-JP" altLang="en-US" sz="4000" b="1" dirty="0">
              <a:solidFill>
                <a:schemeClr val="bg1"/>
              </a:solidFill>
            </a:endParaRPr>
          </a:p>
        </p:txBody>
      </p:sp>
      <p:pic>
        <p:nvPicPr>
          <p:cNvPr id="2" name="図 1"/>
          <p:cNvPicPr>
            <a:picLocks noChangeAspect="1"/>
          </p:cNvPicPr>
          <p:nvPr/>
        </p:nvPicPr>
        <p:blipFill>
          <a:blip r:embed="rId2"/>
          <a:stretch>
            <a:fillRect/>
          </a:stretch>
        </p:blipFill>
        <p:spPr>
          <a:xfrm>
            <a:off x="0" y="1468405"/>
            <a:ext cx="9144000" cy="4645980"/>
          </a:xfrm>
          <a:prstGeom prst="rect">
            <a:avLst/>
          </a:prstGeom>
        </p:spPr>
      </p:pic>
      <p:sp>
        <p:nvSpPr>
          <p:cNvPr id="9" name="タイトル 1 1"/>
          <p:cNvSpPr>
            <a:spLocks noGrp="1"/>
          </p:cNvSpPr>
          <p:nvPr>
            <p:ph type="title"/>
          </p:nvPr>
        </p:nvSpPr>
        <p:spPr>
          <a:xfrm>
            <a:off x="3100754" y="64482"/>
            <a:ext cx="6043246" cy="1101969"/>
          </a:xfrm>
        </p:spPr>
        <p:txBody>
          <a:bodyPr/>
          <a:lstStyle/>
          <a:p>
            <a:r>
              <a:rPr kumimoji="1" lang="en-US" altLang="ja-JP" dirty="0" smtClean="0"/>
              <a:t>Result of CEC ‘2015 on Niching Methods</a:t>
            </a:r>
            <a:endParaRPr kumimoji="1" lang="ja-JP" altLang="en-US" dirty="0"/>
          </a:p>
        </p:txBody>
      </p:sp>
    </p:spTree>
    <p:extLst>
      <p:ext uri="{BB962C8B-B14F-4D97-AF65-F5344CB8AC3E}">
        <p14:creationId xmlns:p14="http://schemas.microsoft.com/office/powerpoint/2010/main" val="3200815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2CF13C1-FE9C-4094-ADF4-C8AE6999A6FB}" type="slidenum">
              <a:rPr kumimoji="1" lang="ja-JP" altLang="en-US" sz="1400" smtClean="0"/>
              <a:t>33</a:t>
            </a:fld>
            <a:endParaRPr kumimoji="1" lang="ja-JP" altLang="en-US" sz="1400" dirty="0"/>
          </a:p>
        </p:txBody>
      </p:sp>
      <p:pic>
        <p:nvPicPr>
          <p:cNvPr id="5" name="図 4"/>
          <p:cNvPicPr>
            <a:picLocks noChangeAspect="1"/>
          </p:cNvPicPr>
          <p:nvPr/>
        </p:nvPicPr>
        <p:blipFill>
          <a:blip r:embed="rId2"/>
          <a:stretch>
            <a:fillRect/>
          </a:stretch>
        </p:blipFill>
        <p:spPr>
          <a:xfrm>
            <a:off x="6799" y="1758077"/>
            <a:ext cx="9140792" cy="4422062"/>
          </a:xfrm>
          <a:prstGeom prst="rect">
            <a:avLst/>
          </a:prstGeom>
        </p:spPr>
      </p:pic>
      <p:sp>
        <p:nvSpPr>
          <p:cNvPr id="9" name="タイトル 1 1"/>
          <p:cNvSpPr>
            <a:spLocks noGrp="1"/>
          </p:cNvSpPr>
          <p:nvPr>
            <p:ph type="title"/>
          </p:nvPr>
        </p:nvSpPr>
        <p:spPr>
          <a:xfrm>
            <a:off x="3100754" y="64482"/>
            <a:ext cx="6043246" cy="1101969"/>
          </a:xfrm>
        </p:spPr>
        <p:txBody>
          <a:bodyPr/>
          <a:lstStyle/>
          <a:p>
            <a:r>
              <a:rPr kumimoji="1" lang="en-US" altLang="ja-JP" dirty="0" smtClean="0"/>
              <a:t>Result of CEC ‘2015 on Niching Methods</a:t>
            </a:r>
            <a:endParaRPr kumimoji="1" lang="ja-JP" altLang="en-US" dirty="0"/>
          </a:p>
        </p:txBody>
      </p:sp>
      <p:sp>
        <p:nvSpPr>
          <p:cNvPr id="10" name="タイトル 1 2"/>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endParaRPr lang="ja-JP" altLang="en-US" sz="4000" b="1" dirty="0">
              <a:solidFill>
                <a:schemeClr val="bg1"/>
              </a:solidFill>
            </a:endParaRPr>
          </a:p>
        </p:txBody>
      </p:sp>
    </p:spTree>
    <p:extLst>
      <p:ext uri="{BB962C8B-B14F-4D97-AF65-F5344CB8AC3E}">
        <p14:creationId xmlns:p14="http://schemas.microsoft.com/office/powerpoint/2010/main" val="159488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Bat Algorithm (BA)</a:t>
            </a:r>
            <a:endParaRPr kumimoji="1" lang="ja-JP" altLang="en-US" dirty="0"/>
          </a:p>
        </p:txBody>
      </p:sp>
      <p:sp>
        <p:nvSpPr>
          <p:cNvPr id="3" name="コンテンツ プレースホルダー 2"/>
          <p:cNvSpPr>
            <a:spLocks noGrp="1"/>
          </p:cNvSpPr>
          <p:nvPr>
            <p:ph idx="1"/>
          </p:nvPr>
        </p:nvSpPr>
        <p:spPr>
          <a:xfrm>
            <a:off x="216868" y="2088285"/>
            <a:ext cx="2930492" cy="3907065"/>
          </a:xfrm>
        </p:spPr>
        <p:txBody>
          <a:bodyPr>
            <a:normAutofit lnSpcReduction="10000"/>
          </a:bodyPr>
          <a:lstStyle/>
          <a:p>
            <a:r>
              <a:rPr kumimoji="1" lang="ja-JP" altLang="en-US" sz="2400" b="1" dirty="0" smtClean="0"/>
              <a:t>エコロケーション</a:t>
            </a:r>
            <a:endParaRPr kumimoji="1" lang="en-US" altLang="ja-JP" sz="2400" b="1" dirty="0" smtClean="0"/>
          </a:p>
          <a:p>
            <a:pPr marL="0" indent="0">
              <a:buNone/>
            </a:pPr>
            <a:r>
              <a:rPr kumimoji="1" lang="ja-JP" altLang="en-US" sz="2400" dirty="0" smtClean="0"/>
              <a:t>餌や獲物を発見するために使用する音波</a:t>
            </a:r>
            <a:endParaRPr kumimoji="1" lang="en-US" altLang="ja-JP" sz="2400" dirty="0" smtClean="0"/>
          </a:p>
          <a:p>
            <a:pPr marL="0" indent="0">
              <a:buNone/>
            </a:pPr>
            <a:r>
              <a:rPr kumimoji="1" lang="ja-JP" altLang="en-US" sz="2400" dirty="0" smtClean="0"/>
              <a:t>→ </a:t>
            </a:r>
            <a:r>
              <a:rPr lang="en-US" altLang="ja-JP" sz="2400" dirty="0" smtClean="0"/>
              <a:t>Frequency</a:t>
            </a:r>
            <a:br>
              <a:rPr lang="en-US" altLang="ja-JP" sz="2400" dirty="0" smtClean="0"/>
            </a:br>
            <a:r>
              <a:rPr lang="ja-JP" altLang="en-US" sz="2400" dirty="0" smtClean="0"/>
              <a:t>ターゲットに向かう速度の調整</a:t>
            </a:r>
            <a:endParaRPr lang="en-US" altLang="ja-JP" sz="2400" dirty="0" smtClean="0"/>
          </a:p>
          <a:p>
            <a:pPr marL="0" indent="0">
              <a:buNone/>
            </a:pPr>
            <a:r>
              <a:rPr lang="ja-JP" altLang="en-US" sz="2400" dirty="0"/>
              <a:t>→ </a:t>
            </a:r>
            <a:r>
              <a:rPr lang="en-US" altLang="ja-JP" sz="2400" dirty="0" smtClean="0"/>
              <a:t>Loudness</a:t>
            </a:r>
            <a:br>
              <a:rPr lang="en-US" altLang="ja-JP" sz="2400" dirty="0" smtClean="0"/>
            </a:br>
            <a:r>
              <a:rPr lang="ja-JP" altLang="en-US" sz="2400" dirty="0" smtClean="0"/>
              <a:t>ターゲットまでの</a:t>
            </a:r>
            <a:r>
              <a:rPr lang="en-US" altLang="ja-JP" sz="2400" dirty="0" smtClean="0"/>
              <a:t/>
            </a:r>
            <a:br>
              <a:rPr lang="en-US" altLang="ja-JP" sz="2400" dirty="0" smtClean="0"/>
            </a:br>
            <a:r>
              <a:rPr lang="ja-JP" altLang="en-US" sz="2400" dirty="0" smtClean="0"/>
              <a:t>距離を把握</a:t>
            </a:r>
            <a:endParaRPr lang="en-US" altLang="ja-JP" sz="2400" dirty="0"/>
          </a:p>
          <a:p>
            <a:pPr marL="0" indent="0">
              <a:buNone/>
            </a:pPr>
            <a:r>
              <a:rPr lang="ja-JP" altLang="en-US" sz="2400" dirty="0"/>
              <a:t>→ </a:t>
            </a:r>
            <a:r>
              <a:rPr lang="en-US" altLang="ja-JP" sz="2400" dirty="0"/>
              <a:t>Parse </a:t>
            </a:r>
            <a:r>
              <a:rPr lang="en-US" altLang="ja-JP" sz="2400" dirty="0" smtClean="0"/>
              <a:t>rate</a:t>
            </a:r>
            <a:br>
              <a:rPr lang="en-US" altLang="ja-JP" sz="2400" dirty="0" smtClean="0"/>
            </a:br>
            <a:r>
              <a:rPr lang="en-US" altLang="ja-JP" sz="2400" dirty="0" smtClean="0"/>
              <a:t>Loudness</a:t>
            </a:r>
            <a:r>
              <a:rPr lang="ja-JP" altLang="en-US" sz="2400" dirty="0" smtClean="0"/>
              <a:t>の反射波</a:t>
            </a:r>
            <a:endParaRPr lang="en-US" altLang="ja-JP" sz="2400" dirty="0"/>
          </a:p>
        </p:txBody>
      </p:sp>
      <p:sp>
        <p:nvSpPr>
          <p:cNvPr id="4" name="スライド番号プレースホルダー 3"/>
          <p:cNvSpPr>
            <a:spLocks noGrp="1"/>
          </p:cNvSpPr>
          <p:nvPr>
            <p:ph type="sldNum" sz="quarter" idx="12"/>
          </p:nvPr>
        </p:nvSpPr>
        <p:spPr/>
        <p:txBody>
          <a:bodyPr/>
          <a:lstStyle/>
          <a:p>
            <a:fld id="{E2CF13C1-FE9C-4094-ADF4-C8AE6999A6FB}" type="slidenum">
              <a:rPr kumimoji="1" lang="ja-JP" altLang="en-US" sz="1400" smtClean="0"/>
              <a:t>34</a:t>
            </a:fld>
            <a:endParaRPr kumimoji="1" lang="ja-JP" altLang="en-US" sz="1400"/>
          </a:p>
        </p:txBody>
      </p:sp>
      <p:sp>
        <p:nvSpPr>
          <p:cNvPr id="5" name="タイトル 1"/>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4000" b="1" dirty="0">
                <a:solidFill>
                  <a:schemeClr val="bg1"/>
                </a:solidFill>
              </a:rPr>
              <a:t>従来手法</a:t>
            </a: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3383" y="2088285"/>
            <a:ext cx="5502446" cy="3262951"/>
          </a:xfrm>
          <a:prstGeom prst="rect">
            <a:avLst/>
          </a:prstGeom>
        </p:spPr>
      </p:pic>
      <p:sp>
        <p:nvSpPr>
          <p:cNvPr id="7" name="テキスト ボックス 6"/>
          <p:cNvSpPr txBox="1"/>
          <p:nvPr/>
        </p:nvSpPr>
        <p:spPr>
          <a:xfrm>
            <a:off x="6997138" y="1573495"/>
            <a:ext cx="1652954" cy="461665"/>
          </a:xfrm>
          <a:prstGeom prst="rect">
            <a:avLst/>
          </a:prstGeom>
          <a:noFill/>
        </p:spPr>
        <p:txBody>
          <a:bodyPr wrap="square" rtlCol="0">
            <a:spAutoFit/>
          </a:bodyPr>
          <a:lstStyle/>
          <a:p>
            <a:r>
              <a:rPr kumimoji="1" lang="en-US" altLang="ja-JP" sz="2400" b="1" dirty="0">
                <a:solidFill>
                  <a:schemeClr val="accent1">
                    <a:lumMod val="60000"/>
                    <a:lumOff val="40000"/>
                  </a:schemeClr>
                </a:solidFill>
              </a:rPr>
              <a:t>L</a:t>
            </a:r>
            <a:r>
              <a:rPr kumimoji="1" lang="en-US" altLang="ja-JP" sz="2400" b="1" dirty="0" smtClean="0">
                <a:solidFill>
                  <a:schemeClr val="accent1">
                    <a:lumMod val="60000"/>
                    <a:lumOff val="40000"/>
                  </a:schemeClr>
                </a:solidFill>
              </a:rPr>
              <a:t>oudness</a:t>
            </a:r>
            <a:endParaRPr kumimoji="1" lang="ja-JP" altLang="en-US" sz="2400" b="1" dirty="0">
              <a:solidFill>
                <a:schemeClr val="accent1">
                  <a:lumMod val="60000"/>
                  <a:lumOff val="40000"/>
                </a:schemeClr>
              </a:solidFill>
            </a:endParaRPr>
          </a:p>
        </p:txBody>
      </p:sp>
      <p:sp>
        <p:nvSpPr>
          <p:cNvPr id="8" name="テキスト ボックス 7"/>
          <p:cNvSpPr txBox="1"/>
          <p:nvPr/>
        </p:nvSpPr>
        <p:spPr>
          <a:xfrm>
            <a:off x="4331326" y="1575577"/>
            <a:ext cx="1652954" cy="461665"/>
          </a:xfrm>
          <a:prstGeom prst="rect">
            <a:avLst/>
          </a:prstGeom>
          <a:noFill/>
        </p:spPr>
        <p:txBody>
          <a:bodyPr wrap="square" rtlCol="0">
            <a:spAutoFit/>
          </a:bodyPr>
          <a:lstStyle/>
          <a:p>
            <a:r>
              <a:rPr kumimoji="1" lang="en-US" altLang="ja-JP" sz="2400" b="1" dirty="0" smtClean="0">
                <a:solidFill>
                  <a:schemeClr val="accent2">
                    <a:lumMod val="60000"/>
                    <a:lumOff val="40000"/>
                  </a:schemeClr>
                </a:solidFill>
              </a:rPr>
              <a:t>Parse rate</a:t>
            </a:r>
            <a:endParaRPr kumimoji="1" lang="ja-JP" altLang="en-US" sz="2400" b="1" dirty="0">
              <a:solidFill>
                <a:schemeClr val="accent2">
                  <a:lumMod val="60000"/>
                  <a:lumOff val="40000"/>
                </a:schemeClr>
              </a:solidFill>
            </a:endParaRPr>
          </a:p>
        </p:txBody>
      </p:sp>
    </p:spTree>
    <p:extLst>
      <p:ext uri="{BB962C8B-B14F-4D97-AF65-F5344CB8AC3E}">
        <p14:creationId xmlns:p14="http://schemas.microsoft.com/office/powerpoint/2010/main" val="3500877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NRBA</a:t>
            </a:r>
            <a:r>
              <a:rPr kumimoji="1" lang="ja-JP" altLang="en-US" dirty="0" smtClean="0"/>
              <a:t>の改良点</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2CF13C1-FE9C-4094-ADF4-C8AE6999A6FB}" type="slidenum">
              <a:rPr kumimoji="1" lang="ja-JP" altLang="en-US" smtClean="0"/>
              <a:t>35</a:t>
            </a:fld>
            <a:endParaRPr kumimoji="1" lang="ja-JP" altLang="en-US"/>
          </a:p>
        </p:txBody>
      </p:sp>
      <p:sp>
        <p:nvSpPr>
          <p:cNvPr id="5" name="楕円 4"/>
          <p:cNvSpPr/>
          <p:nvPr/>
        </p:nvSpPr>
        <p:spPr>
          <a:xfrm>
            <a:off x="6952676" y="3109295"/>
            <a:ext cx="1512000" cy="1512000"/>
          </a:xfrm>
          <a:prstGeom prst="ellipse">
            <a:avLst/>
          </a:prstGeom>
          <a:solidFill>
            <a:schemeClr val="accent5">
              <a:lumMod val="20000"/>
              <a:lumOff val="80000"/>
              <a:alpha val="5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7826626" y="3537470"/>
            <a:ext cx="580104" cy="400110"/>
          </a:xfrm>
          <a:prstGeom prst="rect">
            <a:avLst/>
          </a:prstGeom>
          <a:noFill/>
        </p:spPr>
        <p:txBody>
          <a:bodyPr wrap="square" rtlCol="0">
            <a:spAutoFit/>
          </a:bodyPr>
          <a:lstStyle/>
          <a:p>
            <a:r>
              <a:rPr kumimoji="1" lang="en-US" altLang="ja-JP" sz="2000" dirty="0" smtClean="0">
                <a:solidFill>
                  <a:schemeClr val="accent5"/>
                </a:solidFill>
              </a:rPr>
              <a:t>NR</a:t>
            </a:r>
            <a:endParaRPr kumimoji="1" lang="ja-JP" altLang="en-US" sz="2000" dirty="0">
              <a:solidFill>
                <a:schemeClr val="accent5"/>
              </a:solidFill>
            </a:endParaRPr>
          </a:p>
        </p:txBody>
      </p:sp>
      <p:sp>
        <p:nvSpPr>
          <p:cNvPr id="7" name="正方形/長方形 6"/>
          <p:cNvSpPr/>
          <p:nvPr/>
        </p:nvSpPr>
        <p:spPr>
          <a:xfrm>
            <a:off x="5521182" y="2556693"/>
            <a:ext cx="3240000" cy="324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flipH="1" flipV="1">
            <a:off x="7023607" y="3694498"/>
            <a:ext cx="676357" cy="21071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flipV="1">
            <a:off x="6940199" y="3147453"/>
            <a:ext cx="720000" cy="72000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楕円 9"/>
          <p:cNvSpPr/>
          <p:nvPr/>
        </p:nvSpPr>
        <p:spPr>
          <a:xfrm>
            <a:off x="5763832" y="4115198"/>
            <a:ext cx="1512000" cy="1512000"/>
          </a:xfrm>
          <a:prstGeom prst="ellipse">
            <a:avLst/>
          </a:prstGeom>
          <a:solidFill>
            <a:schemeClr val="accent5">
              <a:lumMod val="20000"/>
              <a:lumOff val="80000"/>
              <a:alpha val="5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7607186" y="321876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7218558" y="367984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7149018" y="332854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p:cNvCxnSpPr/>
          <p:nvPr/>
        </p:nvCxnSpPr>
        <p:spPr>
          <a:xfrm flipH="1" flipV="1">
            <a:off x="7691329" y="2988783"/>
            <a:ext cx="16272" cy="787782"/>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7694181" y="3893932"/>
            <a:ext cx="792000" cy="0"/>
          </a:xfrm>
          <a:prstGeom prst="straightConnector1">
            <a:avLst/>
          </a:prstGeom>
          <a:ln w="38100">
            <a:solidFill>
              <a:schemeClr val="accent5"/>
            </a:solidFill>
            <a:headEnd type="triangle"/>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6" name="正方形/長方形 15"/>
              <p:cNvSpPr/>
              <p:nvPr/>
            </p:nvSpPr>
            <p:spPr>
              <a:xfrm>
                <a:off x="4924637" y="5856060"/>
                <a:ext cx="740203" cy="369332"/>
              </a:xfrm>
              <a:prstGeom prst="rect">
                <a:avLst/>
              </a:prstGeom>
            </p:spPr>
            <p:txBody>
              <a:bodyPr wrap="none">
                <a:spAutoFit/>
              </a:bodyPr>
              <a:lstStyle/>
              <a:p>
                <a:r>
                  <a:rPr lang="en-US" altLang="ja-JP" dirty="0" smtClean="0"/>
                  <a:t>:</a:t>
                </a:r>
                <a14:m>
                  <m:oMath xmlns:m="http://schemas.openxmlformats.org/officeDocument/2006/math">
                    <m:sSub>
                      <m:sSubPr>
                        <m:ctrlPr>
                          <a:rPr lang="en-US" altLang="ja-JP" i="1" smtClean="0">
                            <a:latin typeface="Cambria Math" panose="02040503050406030204" pitchFamily="18" charset="0"/>
                          </a:rPr>
                        </m:ctrlPr>
                      </m:sSubPr>
                      <m:e>
                        <m:r>
                          <a:rPr lang="en-US" altLang="ja-JP" b="0" i="0" smtClean="0">
                            <a:latin typeface="Cambria Math" panose="02040503050406030204" pitchFamily="18" charset="0"/>
                          </a:rPr>
                          <m:t> </m:t>
                        </m:r>
                        <m:r>
                          <a:rPr lang="en-US" altLang="ja-JP">
                            <a:latin typeface="Cambria Math" panose="02040503050406030204" pitchFamily="18" charset="0"/>
                          </a:rPr>
                          <m:t>𝑥</m:t>
                        </m:r>
                      </m:e>
                      <m:sub>
                        <m:r>
                          <m:rPr>
                            <m:sty m:val="p"/>
                          </m:rPr>
                          <a:rPr lang="en-US" altLang="ja-JP" b="0" i="0" smtClean="0">
                            <a:latin typeface="Cambria Math" panose="02040503050406030204" pitchFamily="18" charset="0"/>
                          </a:rPr>
                          <m:t>NR</m:t>
                        </m:r>
                        <m:r>
                          <a:rPr lang="en-US" altLang="ja-JP">
                            <a:latin typeface="Cambria Math" panose="02040503050406030204" pitchFamily="18" charset="0"/>
                          </a:rPr>
                          <m:t>∗</m:t>
                        </m:r>
                      </m:sub>
                    </m:sSub>
                  </m:oMath>
                </a14:m>
                <a:endParaRPr lang="ja-JP" altLang="en-US"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4924637" y="5856060"/>
                <a:ext cx="740203" cy="369332"/>
              </a:xfrm>
              <a:prstGeom prst="rect">
                <a:avLst/>
              </a:prstGeom>
              <a:blipFill>
                <a:blip r:embed="rId2"/>
                <a:stretch>
                  <a:fillRect l="-7438" t="-8333" b="-28333"/>
                </a:stretch>
              </a:blipFill>
            </p:spPr>
            <p:txBody>
              <a:bodyPr/>
              <a:lstStyle/>
              <a:p>
                <a:r>
                  <a:rPr lang="ja-JP" altLang="en-US">
                    <a:noFill/>
                  </a:rPr>
                  <a:t> </a:t>
                </a:r>
              </a:p>
            </p:txBody>
          </p:sp>
        </mc:Fallback>
      </mc:AlternateContent>
      <p:sp>
        <p:nvSpPr>
          <p:cNvPr id="17" name="楕円 16"/>
          <p:cNvSpPr/>
          <p:nvPr/>
        </p:nvSpPr>
        <p:spPr>
          <a:xfrm>
            <a:off x="5671151" y="594938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8" name="正方形/長方形 17"/>
              <p:cNvSpPr/>
              <p:nvPr/>
            </p:nvSpPr>
            <p:spPr>
              <a:xfrm>
                <a:off x="5830138" y="5861155"/>
                <a:ext cx="2032544" cy="369332"/>
              </a:xfrm>
              <a:prstGeom prst="rect">
                <a:avLst/>
              </a:prstGeom>
            </p:spPr>
            <p:txBody>
              <a:bodyPr wrap="none">
                <a:spAutoFit/>
              </a:bodyPr>
              <a:lstStyle/>
              <a:p>
                <a:r>
                  <a:rPr lang="en-US" altLang="ja-JP" dirty="0" smtClean="0"/>
                  <a:t>:</a:t>
                </a:r>
                <a:r>
                  <a:rPr lang="en-US" altLang="ja-JP" dirty="0"/>
                  <a:t> </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r>
                      <a:rPr lang="en-US" altLang="ja-JP" b="0" i="1" smtClean="0">
                        <a:latin typeface="Cambria Math" panose="02040503050406030204" pitchFamily="18" charset="0"/>
                      </a:rPr>
                      <m:t>  </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𝑖</m:t>
                        </m:r>
                        <m:r>
                          <a:rPr lang="en-US" altLang="ja-JP" b="0" i="1" smtClean="0">
                            <a:latin typeface="Cambria Math" panose="02040503050406030204" pitchFamily="18" charset="0"/>
                          </a:rPr>
                          <m:t>=1,2,…,</m:t>
                        </m:r>
                        <m:r>
                          <a:rPr lang="en-US" altLang="ja-JP" b="0" i="1" smtClean="0">
                            <a:latin typeface="Cambria Math" panose="02040503050406030204" pitchFamily="18" charset="0"/>
                          </a:rPr>
                          <m:t>𝑁</m:t>
                        </m:r>
                      </m:e>
                    </m:d>
                  </m:oMath>
                </a14:m>
                <a:endParaRPr lang="ja-JP" altLang="en-US"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5830138" y="5861155"/>
                <a:ext cx="2032544" cy="369332"/>
              </a:xfrm>
              <a:prstGeom prst="rect">
                <a:avLst/>
              </a:prstGeom>
              <a:blipFill>
                <a:blip r:embed="rId3"/>
                <a:stretch>
                  <a:fillRect l="-2395" t="-6557" b="-262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7359851" y="3875919"/>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7359851" y="3875919"/>
                <a:ext cx="701731" cy="369332"/>
              </a:xfrm>
              <a:prstGeom prst="rect">
                <a:avLst/>
              </a:prstGeom>
              <a:blipFill>
                <a:blip r:embed="rId4"/>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6168966" y="4862947"/>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6168966" y="4862947"/>
                <a:ext cx="701731" cy="369332"/>
              </a:xfrm>
              <a:prstGeom prst="rect">
                <a:avLst/>
              </a:prstGeom>
              <a:blipFill>
                <a:blip r:embed="rId5"/>
                <a:stretch>
                  <a:fillRect b="-3333"/>
                </a:stretch>
              </a:blipFill>
            </p:spPr>
            <p:txBody>
              <a:bodyPr/>
              <a:lstStyle/>
              <a:p>
                <a:r>
                  <a:rPr lang="ja-JP" altLang="en-US">
                    <a:noFill/>
                  </a:rPr>
                  <a:t> </a:t>
                </a:r>
              </a:p>
            </p:txBody>
          </p:sp>
        </mc:Fallback>
      </mc:AlternateContent>
      <p:sp>
        <p:nvSpPr>
          <p:cNvPr id="21" name="テキスト ボックス 20"/>
          <p:cNvSpPr txBox="1"/>
          <p:nvPr/>
        </p:nvSpPr>
        <p:spPr>
          <a:xfrm>
            <a:off x="6650147" y="4571515"/>
            <a:ext cx="580104" cy="400110"/>
          </a:xfrm>
          <a:prstGeom prst="rect">
            <a:avLst/>
          </a:prstGeom>
          <a:noFill/>
        </p:spPr>
        <p:txBody>
          <a:bodyPr wrap="square" rtlCol="0">
            <a:spAutoFit/>
          </a:bodyPr>
          <a:lstStyle/>
          <a:p>
            <a:r>
              <a:rPr kumimoji="1" lang="en-US" altLang="ja-JP" sz="2000" dirty="0" smtClean="0">
                <a:solidFill>
                  <a:schemeClr val="accent5"/>
                </a:solidFill>
              </a:rPr>
              <a:t>NR</a:t>
            </a:r>
            <a:endParaRPr kumimoji="1" lang="ja-JP" altLang="en-US" sz="2000" dirty="0">
              <a:solidFill>
                <a:schemeClr val="accent5"/>
              </a:solidFill>
            </a:endParaRPr>
          </a:p>
        </p:txBody>
      </p:sp>
      <p:cxnSp>
        <p:nvCxnSpPr>
          <p:cNvPr id="22" name="直線矢印コネクタ 21"/>
          <p:cNvCxnSpPr/>
          <p:nvPr/>
        </p:nvCxnSpPr>
        <p:spPr>
          <a:xfrm>
            <a:off x="6517702" y="4927977"/>
            <a:ext cx="792000" cy="0"/>
          </a:xfrm>
          <a:prstGeom prst="straightConnector1">
            <a:avLst/>
          </a:prstGeom>
          <a:ln w="38100">
            <a:solidFill>
              <a:schemeClr val="accent5"/>
            </a:solidFill>
            <a:headEnd type="triangle"/>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23" name="正方形/長方形 22"/>
              <p:cNvSpPr/>
              <p:nvPr/>
            </p:nvSpPr>
            <p:spPr>
              <a:xfrm>
                <a:off x="7689224" y="3170725"/>
                <a:ext cx="470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𝑥</m:t>
                          </m:r>
                        </m:e>
                        <m:sub>
                          <m:r>
                            <a:rPr lang="en-US" altLang="ja-JP" b="0" i="0" smtClean="0">
                              <a:latin typeface="Cambria Math" panose="02040503050406030204" pitchFamily="18" charset="0"/>
                            </a:rPr>
                            <m:t>1</m:t>
                          </m:r>
                        </m:sub>
                      </m:sSub>
                    </m:oMath>
                  </m:oMathPara>
                </a14:m>
                <a:endParaRPr lang="ja-JP" altLang="en-US"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7689224" y="3170725"/>
                <a:ext cx="470385" cy="369332"/>
              </a:xfrm>
              <a:prstGeom prst="rect">
                <a:avLst/>
              </a:prstGeom>
              <a:blipFill>
                <a:blip r:embed="rId6"/>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7253304" y="3260836"/>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𝑥</m:t>
                          </m:r>
                        </m:e>
                        <m:sub>
                          <m:r>
                            <a:rPr lang="en-US" altLang="ja-JP" b="0" i="1" smtClean="0">
                              <a:latin typeface="Cambria Math" panose="02040503050406030204" pitchFamily="18" charset="0"/>
                            </a:rPr>
                            <m:t>2</m:t>
                          </m:r>
                        </m:sub>
                      </m:sSub>
                    </m:oMath>
                  </m:oMathPara>
                </a14:m>
                <a:endParaRPr lang="ja-JP" altLang="en-US"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7253304" y="3260836"/>
                <a:ext cx="475707" cy="369332"/>
              </a:xfrm>
              <a:prstGeom prst="rect">
                <a:avLst/>
              </a:prstGeom>
              <a:blipFill>
                <a:blip r:embed="rId7"/>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7007987" y="3709906"/>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𝑥</m:t>
                          </m:r>
                        </m:e>
                        <m:sub>
                          <m:r>
                            <a:rPr lang="en-US" altLang="ja-JP" b="0" i="0" smtClean="0">
                              <a:latin typeface="Cambria Math" panose="02040503050406030204" pitchFamily="18" charset="0"/>
                            </a:rPr>
                            <m:t>3</m:t>
                          </m:r>
                        </m:sub>
                      </m:sSub>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7007987" y="3709906"/>
                <a:ext cx="475707" cy="369332"/>
              </a:xfrm>
              <a:prstGeom prst="rect">
                <a:avLst/>
              </a:prstGeom>
              <a:blipFill>
                <a:blip r:embed="rId8"/>
                <a:stretch>
                  <a:fillRect b="-3333"/>
                </a:stretch>
              </a:blipFill>
            </p:spPr>
            <p:txBody>
              <a:bodyPr/>
              <a:lstStyle/>
              <a:p>
                <a:r>
                  <a:rPr lang="ja-JP" altLang="en-US">
                    <a:noFill/>
                  </a:rPr>
                  <a:t> </a:t>
                </a:r>
              </a:p>
            </p:txBody>
          </p:sp>
        </mc:Fallback>
      </mc:AlternateContent>
      <p:sp>
        <p:nvSpPr>
          <p:cNvPr id="26" name="楕円 25"/>
          <p:cNvSpPr/>
          <p:nvPr/>
        </p:nvSpPr>
        <p:spPr>
          <a:xfrm>
            <a:off x="7591141" y="282974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p:nvSpPr>
        <p:spPr>
          <a:xfrm>
            <a:off x="6829142" y="3030271"/>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p:cNvSpPr/>
          <p:nvPr/>
        </p:nvSpPr>
        <p:spPr>
          <a:xfrm>
            <a:off x="6801068" y="356768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星 5 28"/>
          <p:cNvSpPr/>
          <p:nvPr/>
        </p:nvSpPr>
        <p:spPr>
          <a:xfrm>
            <a:off x="7556018" y="3767153"/>
            <a:ext cx="216000" cy="216000"/>
          </a:xfrm>
          <a:prstGeom prst="star5">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星 5 29"/>
          <p:cNvSpPr/>
          <p:nvPr/>
        </p:nvSpPr>
        <p:spPr>
          <a:xfrm>
            <a:off x="6384946" y="4809888"/>
            <a:ext cx="216000" cy="216000"/>
          </a:xfrm>
          <a:prstGeom prst="star5">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星 5 30"/>
          <p:cNvSpPr/>
          <p:nvPr/>
        </p:nvSpPr>
        <p:spPr>
          <a:xfrm>
            <a:off x="4729275" y="5924816"/>
            <a:ext cx="216000" cy="216000"/>
          </a:xfrm>
          <a:prstGeom prst="star5">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graphicFrame>
            <p:nvGraphicFramePr>
              <p:cNvPr id="32" name="コンテンツ プレースホルダー 4"/>
              <p:cNvGraphicFramePr>
                <a:graphicFrameLocks/>
              </p:cNvGraphicFramePr>
              <p:nvPr>
                <p:extLst>
                  <p:ext uri="{D42A27DB-BD31-4B8C-83A1-F6EECF244321}">
                    <p14:modId xmlns:p14="http://schemas.microsoft.com/office/powerpoint/2010/main" val="365737554"/>
                  </p:ext>
                </p:extLst>
              </p:nvPr>
            </p:nvGraphicFramePr>
            <p:xfrm>
              <a:off x="262176" y="2774613"/>
              <a:ext cx="5079385" cy="2804160"/>
            </p:xfrm>
            <a:graphic>
              <a:graphicData uri="http://schemas.openxmlformats.org/drawingml/2006/table">
                <a:tbl>
                  <a:tblPr firstRow="1" bandRow="1">
                    <a:tableStyleId>{69012ECD-51FC-41F1-AA8D-1B2483CD663E}</a:tableStyleId>
                  </a:tblPr>
                  <a:tblGrid>
                    <a:gridCol w="1041620">
                      <a:extLst>
                        <a:ext uri="{9D8B030D-6E8A-4147-A177-3AD203B41FA5}">
                          <a16:colId xmlns:a16="http://schemas.microsoft.com/office/drawing/2014/main" val="234293965"/>
                        </a:ext>
                      </a:extLst>
                    </a:gridCol>
                    <a:gridCol w="1003610">
                      <a:extLst>
                        <a:ext uri="{9D8B030D-6E8A-4147-A177-3AD203B41FA5}">
                          <a16:colId xmlns:a16="http://schemas.microsoft.com/office/drawing/2014/main" val="1888647110"/>
                        </a:ext>
                      </a:extLst>
                    </a:gridCol>
                    <a:gridCol w="1222242">
                      <a:extLst>
                        <a:ext uri="{9D8B030D-6E8A-4147-A177-3AD203B41FA5}">
                          <a16:colId xmlns:a16="http://schemas.microsoft.com/office/drawing/2014/main" val="795190192"/>
                        </a:ext>
                      </a:extLst>
                    </a:gridCol>
                    <a:gridCol w="1811913">
                      <a:extLst>
                        <a:ext uri="{9D8B030D-6E8A-4147-A177-3AD203B41FA5}">
                          <a16:colId xmlns:a16="http://schemas.microsoft.com/office/drawing/2014/main" val="1525472245"/>
                        </a:ext>
                      </a:extLst>
                    </a:gridCol>
                  </a:tblGrid>
                  <a:tr h="370840">
                    <a:tc>
                      <a:txBody>
                        <a:bodyPr/>
                        <a:lstStyle/>
                        <a:p>
                          <a:pPr algn="ctr"/>
                          <a:endParaRPr kumimoji="1" lang="ja-JP" altLang="en-US" sz="2000" dirty="0"/>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endParaRPr kumimoji="1" lang="ja-JP" altLang="en-US" sz="2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kumimoji="1" lang="ja-JP" altLang="en-US" sz="2000" dirty="0" smtClean="0"/>
                            <a:t>従来手法</a:t>
                          </a:r>
                          <a:endParaRPr kumimoji="1" lang="ja-JP" altLang="en-US" sz="2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kumimoji="1" lang="ja-JP" altLang="en-US" sz="2000" dirty="0" smtClean="0"/>
                            <a:t>提案手法</a:t>
                          </a:r>
                          <a:endParaRPr kumimoji="1" lang="ja-JP" altLang="en-US" sz="2000" dirty="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953346623"/>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smtClean="0">
                              <a:solidFill>
                                <a:schemeClr val="bg1"/>
                              </a:solidFill>
                            </a:rPr>
                            <a:t>Niche</a:t>
                          </a:r>
                          <a:r>
                            <a:rPr kumimoji="1" lang="en-US" altLang="ja-JP" sz="2000" b="1" baseline="0" dirty="0" smtClean="0">
                              <a:solidFill>
                                <a:schemeClr val="bg1"/>
                              </a:solidFill>
                            </a:rPr>
                            <a:t> Radius</a:t>
                          </a:r>
                          <a:br>
                            <a:rPr kumimoji="1" lang="en-US" altLang="ja-JP" sz="2000" b="1" baseline="0" dirty="0" smtClean="0">
                              <a:solidFill>
                                <a:schemeClr val="bg1"/>
                              </a:solidFill>
                            </a:rPr>
                          </a:br>
                          <a:r>
                            <a:rPr kumimoji="1" lang="ja-JP" altLang="en-US" sz="2000" b="1" baseline="0" dirty="0" smtClean="0">
                              <a:solidFill>
                                <a:schemeClr val="bg1"/>
                              </a:solidFill>
                            </a:rPr>
                            <a:t>の導入</a:t>
                          </a:r>
                          <a:endParaRPr kumimoji="1" lang="ja-JP" altLang="en-US" sz="2000" b="1" dirty="0" smtClean="0">
                            <a:solidFill>
                              <a:schemeClr val="bg1"/>
                            </a:solidFill>
                          </a:endParaRP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r>
                            <a:rPr kumimoji="1" lang="ja-JP" altLang="en-US" sz="2000" dirty="0" smtClean="0"/>
                            <a:t>大域</a:t>
                          </a:r>
                          <a:r>
                            <a:rPr kumimoji="1" lang="en-US" altLang="ja-JP" sz="2000" dirty="0" smtClean="0"/>
                            <a:t/>
                          </a:r>
                          <a:br>
                            <a:rPr kumimoji="1" lang="en-US" altLang="ja-JP" sz="2000" dirty="0" smtClean="0"/>
                          </a:br>
                          <a:r>
                            <a:rPr kumimoji="1" lang="ja-JP" altLang="en-US" sz="2000" dirty="0" smtClean="0"/>
                            <a:t>探索</a:t>
                          </a:r>
                          <a:endParaRPr kumimoji="1" lang="ja-JP" altLang="en-US" sz="2000" dirty="0"/>
                        </a:p>
                      </a:txBody>
                      <a:tcPr/>
                    </a:tc>
                    <a:tc>
                      <a:txBody>
                        <a:bodyPr/>
                        <a:lstStyle/>
                        <a:p>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𝑥</m:t>
                                  </m:r>
                                </m:e>
                                <m:sub>
                                  <m:r>
                                    <a:rPr kumimoji="1" lang="en-US" altLang="ja-JP" sz="2000" smtClean="0">
                                      <a:latin typeface="Cambria Math" panose="02040503050406030204" pitchFamily="18" charset="0"/>
                                    </a:rPr>
                                    <m:t>∗</m:t>
                                  </m:r>
                                </m:sub>
                              </m:sSub>
                            </m:oMath>
                          </a14:m>
                          <a:r>
                            <a:rPr kumimoji="1" lang="ja-JP" altLang="en-US" sz="2000" dirty="0" smtClean="0"/>
                            <a:t>へ</a:t>
                          </a:r>
                          <a:r>
                            <a:rPr kumimoji="1" lang="en-US" altLang="ja-JP" sz="2000" dirty="0" smtClean="0"/>
                            <a:t/>
                          </a:r>
                          <a:br>
                            <a:rPr kumimoji="1" lang="en-US" altLang="ja-JP" sz="2000" dirty="0" smtClean="0"/>
                          </a:br>
                          <a:r>
                            <a:rPr kumimoji="1" lang="ja-JP" altLang="en-US" sz="2000" dirty="0" smtClean="0">
                              <a:solidFill>
                                <a:schemeClr val="tx1"/>
                              </a:solidFill>
                            </a:rPr>
                            <a:t>向かって</a:t>
                          </a:r>
                          <a:r>
                            <a:rPr kumimoji="1" lang="ja-JP" altLang="en-US" sz="2000" dirty="0" smtClean="0"/>
                            <a:t>移動</a:t>
                          </a:r>
                          <a:endParaRPr kumimoji="1" lang="ja-JP" altLang="en-US" sz="2000" dirty="0"/>
                        </a:p>
                      </a:txBody>
                      <a:tcPr/>
                    </a:tc>
                    <a:tc>
                      <a:txBody>
                        <a:bodyPr/>
                        <a:lstStyle/>
                        <a:p>
                          <a:r>
                            <a:rPr kumimoji="1" lang="en-US" altLang="ja-JP" sz="2000" dirty="0" smtClean="0"/>
                            <a:t>NR</a:t>
                          </a:r>
                          <a:r>
                            <a:rPr kumimoji="1" lang="ja-JP" altLang="en-US" sz="2000" dirty="0" smtClean="0"/>
                            <a:t>内の</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𝑥</m:t>
                                  </m:r>
                                </m:e>
                                <m:sub>
                                  <m:r>
                                    <m:rPr>
                                      <m:sty m:val="p"/>
                                    </m:rPr>
                                    <a:rPr kumimoji="1" lang="en-US" altLang="ja-JP" sz="2000" smtClean="0">
                                      <a:latin typeface="Cambria Math" panose="02040503050406030204" pitchFamily="18" charset="0"/>
                                    </a:rPr>
                                    <m:t>NR</m:t>
                                  </m:r>
                                  <m:r>
                                    <a:rPr kumimoji="1" lang="en-US" altLang="ja-JP" sz="2000" smtClean="0">
                                      <a:latin typeface="Cambria Math" panose="02040503050406030204" pitchFamily="18" charset="0"/>
                                    </a:rPr>
                                    <m:t>∗</m:t>
                                  </m:r>
                                </m:sub>
                              </m:sSub>
                            </m:oMath>
                          </a14:m>
                          <a:r>
                            <a:rPr kumimoji="1" lang="ja-JP" altLang="en-US" sz="2000" dirty="0" smtClean="0"/>
                            <a:t>から</a:t>
                          </a:r>
                          <a:r>
                            <a:rPr kumimoji="1" lang="ja-JP" altLang="en-US" sz="2000" dirty="0" smtClean="0">
                              <a:solidFill>
                                <a:schemeClr val="tx1"/>
                              </a:solidFill>
                            </a:rPr>
                            <a:t>遠ざかる方向へ</a:t>
                          </a:r>
                          <a:r>
                            <a:rPr kumimoji="1" lang="ja-JP" altLang="en-US" sz="2000" dirty="0" smtClean="0"/>
                            <a:t>移動</a:t>
                          </a:r>
                          <a:endParaRPr kumimoji="1" lang="ja-JP" altLang="en-US" sz="2000" dirty="0"/>
                        </a:p>
                      </a:txBody>
                      <a:tcPr/>
                    </a:tc>
                    <a:extLst>
                      <a:ext uri="{0D108BD9-81ED-4DB2-BD59-A6C34878D82A}">
                        <a16:rowId xmlns:a16="http://schemas.microsoft.com/office/drawing/2014/main" val="656224647"/>
                      </a:ext>
                    </a:extLst>
                  </a:tr>
                  <a:tr h="370840">
                    <a:tc vMerge="1">
                      <a:txBody>
                        <a:bodyPr/>
                        <a:lstStyle/>
                        <a:p>
                          <a:pPr algn="ctr"/>
                          <a:endParaRPr kumimoji="1" lang="ja-JP" altLang="en-US" sz="2000" dirty="0"/>
                        </a:p>
                      </a:txBody>
                      <a:tcPr anchor="ctr"/>
                    </a:tc>
                    <a:tc>
                      <a:txBody>
                        <a:bodyPr/>
                        <a:lstStyle/>
                        <a:p>
                          <a:r>
                            <a:rPr kumimoji="1" lang="ja-JP" altLang="en-US" sz="2000" dirty="0" smtClean="0"/>
                            <a:t>局所</a:t>
                          </a:r>
                          <a:r>
                            <a:rPr kumimoji="1" lang="en-US" altLang="ja-JP" sz="2000" dirty="0" smtClean="0"/>
                            <a:t/>
                          </a:r>
                          <a:br>
                            <a:rPr kumimoji="1" lang="en-US" altLang="ja-JP" sz="2000" dirty="0" smtClean="0"/>
                          </a:br>
                          <a:r>
                            <a:rPr kumimoji="1" lang="ja-JP" altLang="en-US" sz="2000" dirty="0" smtClean="0"/>
                            <a:t>探索</a:t>
                          </a:r>
                          <a:endParaRPr kumimoji="1" lang="ja-JP" altLang="en-US" sz="2000" dirty="0"/>
                        </a:p>
                      </a:txBody>
                      <a:tcPr/>
                    </a:tc>
                    <a:tc>
                      <a:txBody>
                        <a:bodyPr/>
                        <a:lstStyle/>
                        <a:p>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𝑥</m:t>
                                  </m:r>
                                </m:e>
                                <m:sub>
                                  <m:r>
                                    <a:rPr kumimoji="1" lang="en-US" altLang="ja-JP" sz="2000" smtClean="0">
                                      <a:latin typeface="Cambria Math" panose="02040503050406030204" pitchFamily="18" charset="0"/>
                                    </a:rPr>
                                    <m:t>∗</m:t>
                                  </m:r>
                                </m:sub>
                              </m:sSub>
                            </m:oMath>
                          </a14:m>
                          <a:r>
                            <a:rPr kumimoji="1" lang="ja-JP" altLang="en-US" sz="2000" dirty="0" smtClean="0"/>
                            <a:t>付近</a:t>
                          </a:r>
                          <a:endParaRPr kumimoji="1" lang="ja-JP" altLang="en-US" sz="2000" dirty="0"/>
                        </a:p>
                      </a:txBody>
                      <a:tcPr/>
                    </a:tc>
                    <a:tc>
                      <a:txBody>
                        <a:bodyPr/>
                        <a:lstStyle/>
                        <a:p>
                          <a:r>
                            <a:rPr kumimoji="1" lang="en-US" altLang="ja-JP" sz="2000" dirty="0" smtClean="0"/>
                            <a:t>NR</a:t>
                          </a:r>
                          <a:r>
                            <a:rPr kumimoji="1" lang="ja-JP" altLang="en-US" sz="2000" dirty="0" smtClean="0"/>
                            <a:t>内の</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𝑥</m:t>
                                  </m:r>
                                </m:e>
                                <m:sub>
                                  <m:r>
                                    <m:rPr>
                                      <m:sty m:val="p"/>
                                    </m:rPr>
                                    <a:rPr kumimoji="1" lang="en-US" altLang="ja-JP" sz="2000" smtClean="0">
                                      <a:latin typeface="Cambria Math" panose="02040503050406030204" pitchFamily="18" charset="0"/>
                                    </a:rPr>
                                    <m:t>NR</m:t>
                                  </m:r>
                                  <m:r>
                                    <a:rPr kumimoji="1" lang="en-US" altLang="ja-JP" sz="2000" smtClean="0">
                                      <a:latin typeface="Cambria Math" panose="02040503050406030204" pitchFamily="18" charset="0"/>
                                    </a:rPr>
                                    <m:t>∗</m:t>
                                  </m:r>
                                </m:sub>
                              </m:sSub>
                            </m:oMath>
                          </a14:m>
                          <a:r>
                            <a:rPr kumimoji="1" lang="ja-JP" altLang="en-US" sz="2000" dirty="0" smtClean="0"/>
                            <a:t>付近</a:t>
                          </a:r>
                          <a:endParaRPr kumimoji="1" lang="ja-JP" altLang="en-US" sz="2000" dirty="0"/>
                        </a:p>
                      </a:txBody>
                      <a:tcPr/>
                    </a:tc>
                    <a:extLst>
                      <a:ext uri="{0D108BD9-81ED-4DB2-BD59-A6C34878D82A}">
                        <a16:rowId xmlns:a16="http://schemas.microsoft.com/office/drawing/2014/main" val="1044138635"/>
                      </a:ext>
                    </a:extLst>
                  </a:tr>
                  <a:tr h="370840">
                    <a:tc vMerge="1">
                      <a:txBody>
                        <a:bodyPr/>
                        <a:lstStyle/>
                        <a:p>
                          <a:pPr algn="ctr"/>
                          <a:endParaRPr kumimoji="1" lang="ja-JP" altLang="en-US" sz="2000" dirty="0"/>
                        </a:p>
                      </a:txBody>
                      <a:tcPr anchor="ctr"/>
                    </a:tc>
                    <a:tc>
                      <a:txBody>
                        <a:bodyPr/>
                        <a:lstStyle/>
                        <a:p>
                          <a:r>
                            <a:rPr kumimoji="1" lang="ja-JP" altLang="en-US" sz="2000" dirty="0" smtClean="0"/>
                            <a:t>ランダム探索</a:t>
                          </a:r>
                          <a:endParaRPr kumimoji="1" lang="ja-JP" altLang="en-US" sz="2000" dirty="0"/>
                        </a:p>
                      </a:txBody>
                      <a:tcPr/>
                    </a:tc>
                    <a:tc>
                      <a:txBody>
                        <a:bodyPr/>
                        <a:lstStyle/>
                        <a:p>
                          <a:r>
                            <a:rPr kumimoji="1" lang="ja-JP" altLang="en-US" sz="2000" dirty="0" smtClean="0"/>
                            <a:t>全探索</a:t>
                          </a:r>
                          <a:r>
                            <a:rPr kumimoji="1" lang="en-US" altLang="ja-JP" sz="2000" dirty="0" smtClean="0"/>
                            <a:t/>
                          </a:r>
                          <a:br>
                            <a:rPr kumimoji="1" lang="en-US" altLang="ja-JP" sz="2000" dirty="0" smtClean="0"/>
                          </a:br>
                          <a:r>
                            <a:rPr kumimoji="1" lang="ja-JP" altLang="en-US" sz="2000" dirty="0" smtClean="0"/>
                            <a:t>領域内</a:t>
                          </a:r>
                          <a:endParaRPr kumimoji="1" lang="ja-JP" altLang="en-US" sz="2000" dirty="0"/>
                        </a:p>
                      </a:txBody>
                      <a:tcPr/>
                    </a:tc>
                    <a:tc>
                      <a:txBody>
                        <a:bodyPr/>
                        <a:lstStyle/>
                        <a:p>
                          <a:r>
                            <a:rPr kumimoji="1" lang="en-US" altLang="ja-JP" sz="2000" b="1" dirty="0" smtClean="0">
                              <a:solidFill>
                                <a:srgbClr val="FF0000"/>
                              </a:solidFill>
                            </a:rPr>
                            <a:t>NR</a:t>
                          </a:r>
                          <a:r>
                            <a:rPr kumimoji="1" lang="ja-JP" altLang="en-US" sz="2000" b="1" dirty="0" smtClean="0">
                              <a:solidFill>
                                <a:srgbClr val="FF0000"/>
                              </a:solidFill>
                            </a:rPr>
                            <a:t>内に</a:t>
                          </a:r>
                          <a:r>
                            <a:rPr kumimoji="1" lang="en-US" altLang="ja-JP" sz="2000" b="1" dirty="0" smtClean="0">
                              <a:solidFill>
                                <a:srgbClr val="FF0000"/>
                              </a:solidFill>
                            </a:rPr>
                            <a:t/>
                          </a:r>
                          <a:br>
                            <a:rPr kumimoji="1" lang="en-US" altLang="ja-JP" sz="2000" b="1" dirty="0" smtClean="0">
                              <a:solidFill>
                                <a:srgbClr val="FF0000"/>
                              </a:solidFill>
                            </a:rPr>
                          </a:br>
                          <a:r>
                            <a:rPr kumimoji="1" lang="ja-JP" altLang="en-US" sz="2000" b="1" dirty="0" smtClean="0">
                              <a:solidFill>
                                <a:srgbClr val="FF0000"/>
                              </a:solidFill>
                            </a:rPr>
                            <a:t>ランダム生成</a:t>
                          </a:r>
                          <a:endParaRPr kumimoji="1" lang="ja-JP" altLang="en-US" sz="2000" b="1" dirty="0">
                            <a:solidFill>
                              <a:srgbClr val="FF0000"/>
                            </a:solidFill>
                          </a:endParaRPr>
                        </a:p>
                      </a:txBody>
                      <a:tcPr>
                        <a:solidFill>
                          <a:schemeClr val="accent2">
                            <a:lumMod val="20000"/>
                            <a:lumOff val="80000"/>
                          </a:schemeClr>
                        </a:solidFill>
                      </a:tcPr>
                    </a:tc>
                    <a:extLst>
                      <a:ext uri="{0D108BD9-81ED-4DB2-BD59-A6C34878D82A}">
                        <a16:rowId xmlns:a16="http://schemas.microsoft.com/office/drawing/2014/main" val="707445645"/>
                      </a:ext>
                    </a:extLst>
                  </a:tr>
                </a:tbl>
              </a:graphicData>
            </a:graphic>
          </p:graphicFrame>
        </mc:Choice>
        <mc:Fallback xmlns="">
          <p:graphicFrame>
            <p:nvGraphicFramePr>
              <p:cNvPr id="32" name="コンテンツ プレースホルダー 4"/>
              <p:cNvGraphicFramePr>
                <a:graphicFrameLocks/>
              </p:cNvGraphicFramePr>
              <p:nvPr>
                <p:extLst>
                  <p:ext uri="{D42A27DB-BD31-4B8C-83A1-F6EECF244321}">
                    <p14:modId xmlns:p14="http://schemas.microsoft.com/office/powerpoint/2010/main" val="365737554"/>
                  </p:ext>
                </p:extLst>
              </p:nvPr>
            </p:nvGraphicFramePr>
            <p:xfrm>
              <a:off x="262176" y="2774613"/>
              <a:ext cx="5079385" cy="2804160"/>
            </p:xfrm>
            <a:graphic>
              <a:graphicData uri="http://schemas.openxmlformats.org/drawingml/2006/table">
                <a:tbl>
                  <a:tblPr firstRow="1" bandRow="1">
                    <a:tableStyleId>{69012ECD-51FC-41F1-AA8D-1B2483CD663E}</a:tableStyleId>
                  </a:tblPr>
                  <a:tblGrid>
                    <a:gridCol w="1041620">
                      <a:extLst>
                        <a:ext uri="{9D8B030D-6E8A-4147-A177-3AD203B41FA5}">
                          <a16:colId xmlns:a16="http://schemas.microsoft.com/office/drawing/2014/main" val="234293965"/>
                        </a:ext>
                      </a:extLst>
                    </a:gridCol>
                    <a:gridCol w="1003610">
                      <a:extLst>
                        <a:ext uri="{9D8B030D-6E8A-4147-A177-3AD203B41FA5}">
                          <a16:colId xmlns:a16="http://schemas.microsoft.com/office/drawing/2014/main" val="1888647110"/>
                        </a:ext>
                      </a:extLst>
                    </a:gridCol>
                    <a:gridCol w="1222242">
                      <a:extLst>
                        <a:ext uri="{9D8B030D-6E8A-4147-A177-3AD203B41FA5}">
                          <a16:colId xmlns:a16="http://schemas.microsoft.com/office/drawing/2014/main" val="795190192"/>
                        </a:ext>
                      </a:extLst>
                    </a:gridCol>
                    <a:gridCol w="1811913">
                      <a:extLst>
                        <a:ext uri="{9D8B030D-6E8A-4147-A177-3AD203B41FA5}">
                          <a16:colId xmlns:a16="http://schemas.microsoft.com/office/drawing/2014/main" val="1525472245"/>
                        </a:ext>
                      </a:extLst>
                    </a:gridCol>
                  </a:tblGrid>
                  <a:tr h="396240">
                    <a:tc>
                      <a:txBody>
                        <a:bodyPr/>
                        <a:lstStyle/>
                        <a:p>
                          <a:pPr algn="ctr"/>
                          <a:endParaRPr kumimoji="1" lang="ja-JP" altLang="en-US" sz="2000" dirty="0"/>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endParaRPr kumimoji="1" lang="ja-JP" altLang="en-US" sz="2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kumimoji="1" lang="ja-JP" altLang="en-US" sz="2000" dirty="0" smtClean="0"/>
                            <a:t>従来手法</a:t>
                          </a:r>
                          <a:endParaRPr kumimoji="1" lang="ja-JP" altLang="en-US" sz="2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kumimoji="1" lang="ja-JP" altLang="en-US" sz="2000" dirty="0" smtClean="0"/>
                            <a:t>提案手法</a:t>
                          </a:r>
                          <a:endParaRPr kumimoji="1" lang="ja-JP" altLang="en-US" sz="2000" dirty="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953346623"/>
                      </a:ext>
                    </a:extLst>
                  </a:tr>
                  <a:tr h="1005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smtClean="0">
                              <a:solidFill>
                                <a:schemeClr val="bg1"/>
                              </a:solidFill>
                            </a:rPr>
                            <a:t>Niche</a:t>
                          </a:r>
                          <a:r>
                            <a:rPr kumimoji="1" lang="en-US" altLang="ja-JP" sz="2000" b="1" baseline="0" dirty="0" smtClean="0">
                              <a:solidFill>
                                <a:schemeClr val="bg1"/>
                              </a:solidFill>
                            </a:rPr>
                            <a:t> Radius</a:t>
                          </a:r>
                          <a:br>
                            <a:rPr kumimoji="1" lang="en-US" altLang="ja-JP" sz="2000" b="1" baseline="0" dirty="0" smtClean="0">
                              <a:solidFill>
                                <a:schemeClr val="bg1"/>
                              </a:solidFill>
                            </a:rPr>
                          </a:br>
                          <a:r>
                            <a:rPr kumimoji="1" lang="ja-JP" altLang="en-US" sz="2000" b="1" baseline="0" dirty="0" smtClean="0">
                              <a:solidFill>
                                <a:schemeClr val="bg1"/>
                              </a:solidFill>
                            </a:rPr>
                            <a:t>の導入</a:t>
                          </a:r>
                          <a:endParaRPr kumimoji="1" lang="ja-JP" altLang="en-US" sz="2000" b="1" dirty="0" smtClean="0">
                            <a:solidFill>
                              <a:schemeClr val="bg1"/>
                            </a:solidFill>
                          </a:endParaRP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r>
                            <a:rPr kumimoji="1" lang="ja-JP" altLang="en-US" sz="2000" dirty="0" smtClean="0"/>
                            <a:t>大域</a:t>
                          </a:r>
                          <a:r>
                            <a:rPr kumimoji="1" lang="en-US" altLang="ja-JP" sz="2000" dirty="0" smtClean="0"/>
                            <a:t/>
                          </a:r>
                          <a:br>
                            <a:rPr kumimoji="1" lang="en-US" altLang="ja-JP" sz="2000" dirty="0" smtClean="0"/>
                          </a:br>
                          <a:r>
                            <a:rPr kumimoji="1" lang="ja-JP" altLang="en-US" sz="2000" dirty="0" smtClean="0"/>
                            <a:t>探索</a:t>
                          </a:r>
                          <a:endParaRPr kumimoji="1" lang="ja-JP" altLang="en-US" sz="2000" dirty="0"/>
                        </a:p>
                      </a:txBody>
                      <a:tcPr/>
                    </a:tc>
                    <a:tc>
                      <a:txBody>
                        <a:bodyPr/>
                        <a:lstStyle/>
                        <a:p>
                          <a:endParaRPr lang="ja-JP"/>
                        </a:p>
                      </a:txBody>
                      <a:tcPr>
                        <a:blipFill>
                          <a:blip r:embed="rId9"/>
                          <a:stretch>
                            <a:fillRect l="-168500" t="-42771" r="-149500" b="-148193"/>
                          </a:stretch>
                        </a:blipFill>
                      </a:tcPr>
                    </a:tc>
                    <a:tc>
                      <a:txBody>
                        <a:bodyPr/>
                        <a:lstStyle/>
                        <a:p>
                          <a:endParaRPr lang="ja-JP"/>
                        </a:p>
                      </a:txBody>
                      <a:tcPr>
                        <a:blipFill>
                          <a:blip r:embed="rId9"/>
                          <a:stretch>
                            <a:fillRect l="-180201" t="-42771" r="-336" b="-148193"/>
                          </a:stretch>
                        </a:blipFill>
                      </a:tcPr>
                    </a:tc>
                    <a:extLst>
                      <a:ext uri="{0D108BD9-81ED-4DB2-BD59-A6C34878D82A}">
                        <a16:rowId xmlns:a16="http://schemas.microsoft.com/office/drawing/2014/main" val="656224647"/>
                      </a:ext>
                    </a:extLst>
                  </a:tr>
                  <a:tr h="701040">
                    <a:tc vMerge="1">
                      <a:txBody>
                        <a:bodyPr/>
                        <a:lstStyle/>
                        <a:p>
                          <a:pPr algn="ctr"/>
                          <a:endParaRPr kumimoji="1" lang="ja-JP" altLang="en-US" sz="2000" dirty="0"/>
                        </a:p>
                      </a:txBody>
                      <a:tcPr anchor="ctr"/>
                    </a:tc>
                    <a:tc>
                      <a:txBody>
                        <a:bodyPr/>
                        <a:lstStyle/>
                        <a:p>
                          <a:r>
                            <a:rPr kumimoji="1" lang="ja-JP" altLang="en-US" sz="2000" dirty="0" smtClean="0"/>
                            <a:t>局所</a:t>
                          </a:r>
                          <a:r>
                            <a:rPr kumimoji="1" lang="en-US" altLang="ja-JP" sz="2000" dirty="0" smtClean="0"/>
                            <a:t/>
                          </a:r>
                          <a:br>
                            <a:rPr kumimoji="1" lang="en-US" altLang="ja-JP" sz="2000" dirty="0" smtClean="0"/>
                          </a:br>
                          <a:r>
                            <a:rPr kumimoji="1" lang="ja-JP" altLang="en-US" sz="2000" dirty="0" smtClean="0"/>
                            <a:t>探索</a:t>
                          </a:r>
                          <a:endParaRPr kumimoji="1" lang="ja-JP" altLang="en-US" sz="2000" dirty="0"/>
                        </a:p>
                      </a:txBody>
                      <a:tcPr/>
                    </a:tc>
                    <a:tc>
                      <a:txBody>
                        <a:bodyPr/>
                        <a:lstStyle/>
                        <a:p>
                          <a:endParaRPr lang="ja-JP"/>
                        </a:p>
                      </a:txBody>
                      <a:tcPr>
                        <a:blipFill>
                          <a:blip r:embed="rId9"/>
                          <a:stretch>
                            <a:fillRect l="-168500" t="-206087" r="-149500" b="-113913"/>
                          </a:stretch>
                        </a:blipFill>
                      </a:tcPr>
                    </a:tc>
                    <a:tc>
                      <a:txBody>
                        <a:bodyPr/>
                        <a:lstStyle/>
                        <a:p>
                          <a:endParaRPr lang="ja-JP"/>
                        </a:p>
                      </a:txBody>
                      <a:tcPr>
                        <a:blipFill>
                          <a:blip r:embed="rId9"/>
                          <a:stretch>
                            <a:fillRect l="-180201" t="-206087" r="-336" b="-113913"/>
                          </a:stretch>
                        </a:blipFill>
                      </a:tcPr>
                    </a:tc>
                    <a:extLst>
                      <a:ext uri="{0D108BD9-81ED-4DB2-BD59-A6C34878D82A}">
                        <a16:rowId xmlns:a16="http://schemas.microsoft.com/office/drawing/2014/main" val="1044138635"/>
                      </a:ext>
                    </a:extLst>
                  </a:tr>
                  <a:tr h="701040">
                    <a:tc vMerge="1">
                      <a:txBody>
                        <a:bodyPr/>
                        <a:lstStyle/>
                        <a:p>
                          <a:pPr algn="ctr"/>
                          <a:endParaRPr kumimoji="1" lang="ja-JP" altLang="en-US" sz="2000" dirty="0"/>
                        </a:p>
                      </a:txBody>
                      <a:tcPr anchor="ctr"/>
                    </a:tc>
                    <a:tc>
                      <a:txBody>
                        <a:bodyPr/>
                        <a:lstStyle/>
                        <a:p>
                          <a:r>
                            <a:rPr kumimoji="1" lang="ja-JP" altLang="en-US" sz="2000" dirty="0" smtClean="0"/>
                            <a:t>ランダム探索</a:t>
                          </a:r>
                          <a:endParaRPr kumimoji="1" lang="ja-JP" altLang="en-US" sz="2000" dirty="0"/>
                        </a:p>
                      </a:txBody>
                      <a:tcPr/>
                    </a:tc>
                    <a:tc>
                      <a:txBody>
                        <a:bodyPr/>
                        <a:lstStyle/>
                        <a:p>
                          <a:r>
                            <a:rPr kumimoji="1" lang="ja-JP" altLang="en-US" sz="2000" dirty="0" smtClean="0"/>
                            <a:t>全探索</a:t>
                          </a:r>
                          <a:r>
                            <a:rPr kumimoji="1" lang="en-US" altLang="ja-JP" sz="2000" dirty="0" smtClean="0"/>
                            <a:t/>
                          </a:r>
                          <a:br>
                            <a:rPr kumimoji="1" lang="en-US" altLang="ja-JP" sz="2000" dirty="0" smtClean="0"/>
                          </a:br>
                          <a:r>
                            <a:rPr kumimoji="1" lang="ja-JP" altLang="en-US" sz="2000" dirty="0" smtClean="0"/>
                            <a:t>領域内</a:t>
                          </a:r>
                          <a:endParaRPr kumimoji="1" lang="ja-JP" altLang="en-US" sz="2000" dirty="0"/>
                        </a:p>
                      </a:txBody>
                      <a:tcPr/>
                    </a:tc>
                    <a:tc>
                      <a:txBody>
                        <a:bodyPr/>
                        <a:lstStyle/>
                        <a:p>
                          <a:r>
                            <a:rPr kumimoji="1" lang="en-US" altLang="ja-JP" sz="2000" b="1" dirty="0" smtClean="0">
                              <a:solidFill>
                                <a:srgbClr val="FF0000"/>
                              </a:solidFill>
                            </a:rPr>
                            <a:t>NR</a:t>
                          </a:r>
                          <a:r>
                            <a:rPr kumimoji="1" lang="ja-JP" altLang="en-US" sz="2000" b="1" dirty="0" smtClean="0">
                              <a:solidFill>
                                <a:srgbClr val="FF0000"/>
                              </a:solidFill>
                            </a:rPr>
                            <a:t>内に</a:t>
                          </a:r>
                          <a:r>
                            <a:rPr kumimoji="1" lang="en-US" altLang="ja-JP" sz="2000" b="1" dirty="0" smtClean="0">
                              <a:solidFill>
                                <a:srgbClr val="FF0000"/>
                              </a:solidFill>
                            </a:rPr>
                            <a:t/>
                          </a:r>
                          <a:br>
                            <a:rPr kumimoji="1" lang="en-US" altLang="ja-JP" sz="2000" b="1" dirty="0" smtClean="0">
                              <a:solidFill>
                                <a:srgbClr val="FF0000"/>
                              </a:solidFill>
                            </a:rPr>
                          </a:br>
                          <a:r>
                            <a:rPr kumimoji="1" lang="ja-JP" altLang="en-US" sz="2000" b="1" dirty="0" smtClean="0">
                              <a:solidFill>
                                <a:srgbClr val="FF0000"/>
                              </a:solidFill>
                            </a:rPr>
                            <a:t>ランダム生成</a:t>
                          </a:r>
                          <a:endParaRPr kumimoji="1" lang="ja-JP" altLang="en-US" sz="2000" b="1" dirty="0">
                            <a:solidFill>
                              <a:srgbClr val="FF0000"/>
                            </a:solidFill>
                          </a:endParaRPr>
                        </a:p>
                      </a:txBody>
                      <a:tcPr>
                        <a:solidFill>
                          <a:schemeClr val="accent2">
                            <a:lumMod val="20000"/>
                            <a:lumOff val="80000"/>
                          </a:schemeClr>
                        </a:solidFill>
                      </a:tcPr>
                    </a:tc>
                    <a:extLst>
                      <a:ext uri="{0D108BD9-81ED-4DB2-BD59-A6C34878D82A}">
                        <a16:rowId xmlns:a16="http://schemas.microsoft.com/office/drawing/2014/main" val="707445645"/>
                      </a:ext>
                    </a:extLst>
                  </a:tr>
                </a:tbl>
              </a:graphicData>
            </a:graphic>
          </p:graphicFrame>
        </mc:Fallback>
      </mc:AlternateContent>
      <p:sp>
        <p:nvSpPr>
          <p:cNvPr id="33" name="タイトル 1"/>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4000" b="1" dirty="0">
                <a:solidFill>
                  <a:schemeClr val="bg1"/>
                </a:solidFill>
              </a:rPr>
              <a:t>付録</a:t>
            </a:r>
          </a:p>
        </p:txBody>
      </p:sp>
      <p:sp>
        <p:nvSpPr>
          <p:cNvPr id="34" name="楕円 33"/>
          <p:cNvSpPr/>
          <p:nvPr/>
        </p:nvSpPr>
        <p:spPr>
          <a:xfrm>
            <a:off x="8066571" y="4121912"/>
            <a:ext cx="180000" cy="1800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8109402" y="3407958"/>
            <a:ext cx="180000" cy="1800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7412801" y="4268498"/>
            <a:ext cx="180000" cy="1800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7857797" y="5972012"/>
            <a:ext cx="180000" cy="1800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8" name="正方形/長方形 37"/>
              <p:cNvSpPr/>
              <p:nvPr/>
            </p:nvSpPr>
            <p:spPr>
              <a:xfrm>
                <a:off x="8015196" y="5863932"/>
                <a:ext cx="708143" cy="369332"/>
              </a:xfrm>
              <a:prstGeom prst="rect">
                <a:avLst/>
              </a:prstGeom>
            </p:spPr>
            <p:txBody>
              <a:bodyPr wrap="none">
                <a:spAutoFit/>
              </a:bodyPr>
              <a:lstStyle/>
              <a:p>
                <a:r>
                  <a:rPr lang="en-US" altLang="ja-JP" dirty="0" smtClean="0"/>
                  <a:t>:</a:t>
                </a:r>
                <a14:m>
                  <m:oMath xmlns:m="http://schemas.openxmlformats.org/officeDocument/2006/math">
                    <m:sSub>
                      <m:sSubPr>
                        <m:ctrlPr>
                          <a:rPr lang="en-US" altLang="ja-JP" i="1" smtClean="0">
                            <a:latin typeface="Cambria Math" panose="02040503050406030204" pitchFamily="18" charset="0"/>
                          </a:rPr>
                        </m:ctrlPr>
                      </m:sSubPr>
                      <m:e>
                        <m:r>
                          <a:rPr lang="en-US" altLang="ja-JP" b="0" i="0" smtClean="0">
                            <a:latin typeface="Cambria Math" panose="02040503050406030204" pitchFamily="18" charset="0"/>
                          </a:rPr>
                          <m:t> </m:t>
                        </m:r>
                        <m:r>
                          <a:rPr lang="en-US" altLang="ja-JP">
                            <a:latin typeface="Cambria Math" panose="02040503050406030204" pitchFamily="18" charset="0"/>
                          </a:rPr>
                          <m:t>𝑥</m:t>
                        </m:r>
                      </m:e>
                      <m:sub>
                        <m:r>
                          <m:rPr>
                            <m:sty m:val="p"/>
                          </m:rPr>
                          <a:rPr lang="en-US" altLang="ja-JP" b="0" i="0" smtClean="0">
                            <a:latin typeface="Cambria Math" panose="02040503050406030204" pitchFamily="18" charset="0"/>
                          </a:rPr>
                          <m:t>rnd</m:t>
                        </m:r>
                      </m:sub>
                    </m:sSub>
                  </m:oMath>
                </a14:m>
                <a:endParaRPr lang="ja-JP" altLang="en-US"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8015196" y="5863932"/>
                <a:ext cx="708143" cy="369332"/>
              </a:xfrm>
              <a:prstGeom prst="rect">
                <a:avLst/>
              </a:prstGeom>
              <a:blipFill>
                <a:blip r:embed="rId10"/>
                <a:stretch>
                  <a:fillRect l="-7759" t="-8197" b="-262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270134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 presetClass="emph" presetSubtype="2" fill="hold" nodeType="withEffect">
                                  <p:stCondLst>
                                    <p:cond delay="0"/>
                                  </p:stCondLst>
                                  <p:childTnLst>
                                    <p:animClr clrSpc="rgb" dir="cw">
                                      <p:cBhvr>
                                        <p:cTn id="15" dur="500" fill="hold"/>
                                        <p:tgtEl>
                                          <p:spTgt spid="11"/>
                                        </p:tgtEl>
                                        <p:attrNameLst>
                                          <p:attrName>fillcolor</p:attrName>
                                        </p:attrNameLst>
                                      </p:cBhvr>
                                      <p:to>
                                        <a:srgbClr val="BDD7EE"/>
                                      </p:to>
                                    </p:animClr>
                                    <p:set>
                                      <p:cBhvr>
                                        <p:cTn id="16" dur="500" fill="hold"/>
                                        <p:tgtEl>
                                          <p:spTgt spid="11"/>
                                        </p:tgtEl>
                                        <p:attrNameLst>
                                          <p:attrName>fill.type</p:attrName>
                                        </p:attrNameLst>
                                      </p:cBhvr>
                                      <p:to>
                                        <p:strVal val="solid"/>
                                      </p:to>
                                    </p:set>
                                    <p:set>
                                      <p:cBhvr>
                                        <p:cTn id="17" dur="500" fill="hold"/>
                                        <p:tgtEl>
                                          <p:spTgt spid="11"/>
                                        </p:tgtEl>
                                        <p:attrNameLst>
                                          <p:attrName>fill.on</p:attrName>
                                        </p:attrNameLst>
                                      </p:cBhvr>
                                      <p:to>
                                        <p:strVal val="true"/>
                                      </p:to>
                                    </p:set>
                                  </p:childTnLst>
                                </p:cTn>
                              </p:par>
                              <p:par>
                                <p:cTn id="18" presetID="1" presetClass="emph" presetSubtype="2" fill="hold" nodeType="withEffect">
                                  <p:stCondLst>
                                    <p:cond delay="0"/>
                                  </p:stCondLst>
                                  <p:childTnLst>
                                    <p:animClr clrSpc="rgb" dir="cw">
                                      <p:cBhvr>
                                        <p:cTn id="19" dur="500" fill="hold"/>
                                        <p:tgtEl>
                                          <p:spTgt spid="13"/>
                                        </p:tgtEl>
                                        <p:attrNameLst>
                                          <p:attrName>fillcolor</p:attrName>
                                        </p:attrNameLst>
                                      </p:cBhvr>
                                      <p:to>
                                        <a:srgbClr val="BDD7EE"/>
                                      </p:to>
                                    </p:animClr>
                                    <p:set>
                                      <p:cBhvr>
                                        <p:cTn id="20" dur="500" fill="hold"/>
                                        <p:tgtEl>
                                          <p:spTgt spid="13"/>
                                        </p:tgtEl>
                                        <p:attrNameLst>
                                          <p:attrName>fill.type</p:attrName>
                                        </p:attrNameLst>
                                      </p:cBhvr>
                                      <p:to>
                                        <p:strVal val="solid"/>
                                      </p:to>
                                    </p:set>
                                    <p:set>
                                      <p:cBhvr>
                                        <p:cTn id="21" dur="500" fill="hold"/>
                                        <p:tgtEl>
                                          <p:spTgt spid="13"/>
                                        </p:tgtEl>
                                        <p:attrNameLst>
                                          <p:attrName>fill.on</p:attrName>
                                        </p:attrNameLst>
                                      </p:cBhvr>
                                      <p:to>
                                        <p:strVal val="true"/>
                                      </p:to>
                                    </p:set>
                                  </p:childTnLst>
                                </p:cTn>
                              </p:par>
                              <p:par>
                                <p:cTn id="22" presetID="1" presetClass="emph" presetSubtype="2" fill="hold" nodeType="withEffect">
                                  <p:stCondLst>
                                    <p:cond delay="0"/>
                                  </p:stCondLst>
                                  <p:childTnLst>
                                    <p:animClr clrSpc="rgb" dir="cw">
                                      <p:cBhvr>
                                        <p:cTn id="23" dur="500" fill="hold"/>
                                        <p:tgtEl>
                                          <p:spTgt spid="12"/>
                                        </p:tgtEl>
                                        <p:attrNameLst>
                                          <p:attrName>fillcolor</p:attrName>
                                        </p:attrNameLst>
                                      </p:cBhvr>
                                      <p:to>
                                        <a:srgbClr val="BDD7EE"/>
                                      </p:to>
                                    </p:animClr>
                                    <p:set>
                                      <p:cBhvr>
                                        <p:cTn id="24" dur="500" fill="hold"/>
                                        <p:tgtEl>
                                          <p:spTgt spid="12"/>
                                        </p:tgtEl>
                                        <p:attrNameLst>
                                          <p:attrName>fill.type</p:attrName>
                                        </p:attrNameLst>
                                      </p:cBhvr>
                                      <p:to>
                                        <p:strVal val="solid"/>
                                      </p:to>
                                    </p:set>
                                    <p:set>
                                      <p:cBhvr>
                                        <p:cTn id="25" dur="500" fill="hold"/>
                                        <p:tgtEl>
                                          <p:spTgt spid="12"/>
                                        </p:tgtEl>
                                        <p:attrNameLst>
                                          <p:attrName>fill.on</p:attrName>
                                        </p:attrNameLst>
                                      </p:cBhvr>
                                      <p:to>
                                        <p:strVal val="tru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4" grpId="0" animBg="1"/>
      <p:bldP spid="35" grpId="0" animBg="1"/>
      <p:bldP spid="36"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角丸四角形 1"/>
          <p:cNvSpPr/>
          <p:nvPr/>
        </p:nvSpPr>
        <p:spPr>
          <a:xfrm>
            <a:off x="3848861" y="4836289"/>
            <a:ext cx="4652138" cy="1687123"/>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fld id="{CAF925E2-19D9-40EE-AC9E-1CF63AA179A3}" type="slidenum">
              <a:rPr lang="ja-JP" altLang="en-US" sz="1400" smtClean="0"/>
              <a:pPr/>
              <a:t>36</a:t>
            </a:fld>
            <a:endParaRPr lang="ja-JP" altLang="en-US" sz="1400" dirty="0"/>
          </a:p>
        </p:txBody>
      </p:sp>
      <p:graphicFrame>
        <p:nvGraphicFramePr>
          <p:cNvPr id="5" name="コンテンツ プレースホルダー 5"/>
          <p:cNvGraphicFramePr>
            <a:graphicFrameLocks/>
          </p:cNvGraphicFramePr>
          <p:nvPr>
            <p:extLst>
              <p:ext uri="{D42A27DB-BD31-4B8C-83A1-F6EECF244321}">
                <p14:modId xmlns:p14="http://schemas.microsoft.com/office/powerpoint/2010/main" val="1843755456"/>
              </p:ext>
            </p:extLst>
          </p:nvPr>
        </p:nvGraphicFramePr>
        <p:xfrm>
          <a:off x="257644" y="1894003"/>
          <a:ext cx="7679648" cy="64141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6" name="タイトル 1 1"/>
          <p:cNvSpPr>
            <a:spLocks noGrp="1"/>
          </p:cNvSpPr>
          <p:nvPr>
            <p:ph type="title"/>
          </p:nvPr>
        </p:nvSpPr>
        <p:spPr>
          <a:xfrm>
            <a:off x="3048667" y="144881"/>
            <a:ext cx="5874668" cy="946811"/>
          </a:xfrm>
        </p:spPr>
        <p:txBody>
          <a:bodyPr>
            <a:noAutofit/>
          </a:bodyPr>
          <a:lstStyle/>
          <a:p>
            <a:r>
              <a:rPr lang="en-US" altLang="ja-JP" sz="3200" dirty="0" smtClean="0"/>
              <a:t>Bat Algorithm</a:t>
            </a:r>
            <a:r>
              <a:rPr lang="en-US" altLang="ja-JP" sz="2400" b="0" dirty="0"/>
              <a:t>[Yang. X.S, 2010]</a:t>
            </a:r>
            <a:endParaRPr lang="ja-JP" altLang="en-US" sz="2400" b="0" dirty="0"/>
          </a:p>
        </p:txBody>
      </p:sp>
      <p:sp>
        <p:nvSpPr>
          <p:cNvPr id="22" name="テキスト ボックス 21"/>
          <p:cNvSpPr txBox="1"/>
          <p:nvPr/>
        </p:nvSpPr>
        <p:spPr>
          <a:xfrm>
            <a:off x="8056243" y="3987855"/>
            <a:ext cx="867092" cy="323165"/>
          </a:xfrm>
          <a:prstGeom prst="rect">
            <a:avLst/>
          </a:prstGeom>
          <a:noFill/>
        </p:spPr>
        <p:txBody>
          <a:bodyPr wrap="square" rtlCol="0">
            <a:spAutoFit/>
          </a:bodyPr>
          <a:lstStyle/>
          <a:p>
            <a:r>
              <a:rPr lang="ja-JP" altLang="en-US" sz="1500" dirty="0">
                <a:latin typeface="+mn-ea"/>
              </a:rPr>
              <a:t>時間</a:t>
            </a:r>
            <a:r>
              <a:rPr lang="en-US" altLang="ja-JP" sz="1500" dirty="0">
                <a:latin typeface="+mn-ea"/>
              </a:rPr>
              <a:t>: </a:t>
            </a:r>
            <a:r>
              <a:rPr lang="en-US" altLang="ja-JP" sz="1500" i="1" dirty="0">
                <a:latin typeface="Cambria Math" panose="02040503050406030204" pitchFamily="18" charset="0"/>
                <a:ea typeface="Cambria Math" panose="02040503050406030204" pitchFamily="18" charset="0"/>
              </a:rPr>
              <a:t>t</a:t>
            </a:r>
            <a:r>
              <a:rPr lang="en-US" altLang="ja-JP" sz="1500" dirty="0"/>
              <a:t> </a:t>
            </a:r>
            <a:endParaRPr lang="ja-JP" altLang="en-US" sz="1500" dirty="0"/>
          </a:p>
        </p:txBody>
      </p:sp>
      <p:sp>
        <p:nvSpPr>
          <p:cNvPr id="26" name="テキスト ボックス 25"/>
          <p:cNvSpPr txBox="1"/>
          <p:nvPr/>
        </p:nvSpPr>
        <p:spPr>
          <a:xfrm>
            <a:off x="6801993" y="3021465"/>
            <a:ext cx="1595702" cy="323165"/>
          </a:xfrm>
          <a:prstGeom prst="rect">
            <a:avLst/>
          </a:prstGeom>
          <a:noFill/>
        </p:spPr>
        <p:txBody>
          <a:bodyPr wrap="square" rtlCol="0">
            <a:spAutoFit/>
          </a:bodyPr>
          <a:lstStyle/>
          <a:p>
            <a:r>
              <a:rPr lang="ja-JP" altLang="en-US" sz="1500" dirty="0"/>
              <a:t>個体番号</a:t>
            </a:r>
            <a:r>
              <a:rPr lang="en-US" altLang="ja-JP" sz="1500" dirty="0"/>
              <a:t>: 	</a:t>
            </a:r>
            <a:endParaRPr lang="ja-JP" altLang="en-US" sz="1500" dirty="0"/>
          </a:p>
        </p:txBody>
      </p:sp>
      <p:pic>
        <p:nvPicPr>
          <p:cNvPr id="88" name="図 87"/>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4077360" y="3351356"/>
            <a:ext cx="2508048" cy="270000"/>
          </a:xfrm>
          <a:prstGeom prst="rect">
            <a:avLst/>
          </a:prstGeom>
        </p:spPr>
      </p:pic>
      <p:pic>
        <p:nvPicPr>
          <p:cNvPr id="89" name="図 88"/>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4077360" y="4152308"/>
            <a:ext cx="1741561" cy="270000"/>
          </a:xfrm>
          <a:prstGeom prst="rect">
            <a:avLst/>
          </a:prstGeom>
        </p:spPr>
      </p:pic>
      <p:sp>
        <p:nvSpPr>
          <p:cNvPr id="29" name="テキスト ボックス 28"/>
          <p:cNvSpPr txBox="1"/>
          <p:nvPr/>
        </p:nvSpPr>
        <p:spPr>
          <a:xfrm>
            <a:off x="3971357" y="3816035"/>
            <a:ext cx="2851080" cy="369332"/>
          </a:xfrm>
          <a:prstGeom prst="rect">
            <a:avLst/>
          </a:prstGeom>
          <a:noFill/>
        </p:spPr>
        <p:txBody>
          <a:bodyPr wrap="square" rtlCol="0">
            <a:spAutoFit/>
          </a:bodyPr>
          <a:lstStyle/>
          <a:p>
            <a:r>
              <a:rPr lang="ja-JP" altLang="en-US" b="1" dirty="0">
                <a:solidFill>
                  <a:schemeClr val="tx1">
                    <a:lumMod val="75000"/>
                    <a:lumOff val="25000"/>
                  </a:schemeClr>
                </a:solidFill>
              </a:rPr>
              <a:t>新しい個体候補の生成</a:t>
            </a:r>
          </a:p>
        </p:txBody>
      </p:sp>
      <p:sp>
        <p:nvSpPr>
          <p:cNvPr id="30" name="テキスト ボックス 29"/>
          <p:cNvSpPr txBox="1"/>
          <p:nvPr/>
        </p:nvSpPr>
        <p:spPr>
          <a:xfrm>
            <a:off x="3971357" y="2998293"/>
            <a:ext cx="2851080" cy="369332"/>
          </a:xfrm>
          <a:prstGeom prst="rect">
            <a:avLst/>
          </a:prstGeom>
          <a:noFill/>
        </p:spPr>
        <p:txBody>
          <a:bodyPr wrap="square" rtlCol="0">
            <a:spAutoFit/>
          </a:bodyPr>
          <a:lstStyle/>
          <a:p>
            <a:r>
              <a:rPr lang="ja-JP" altLang="en-US" b="1" dirty="0">
                <a:solidFill>
                  <a:schemeClr val="tx1">
                    <a:lumMod val="75000"/>
                    <a:lumOff val="25000"/>
                  </a:schemeClr>
                </a:solidFill>
              </a:rPr>
              <a:t>速度の更新</a:t>
            </a:r>
          </a:p>
        </p:txBody>
      </p:sp>
      <mc:AlternateContent xmlns:mc="http://schemas.openxmlformats.org/markup-compatibility/2006" xmlns:a14="http://schemas.microsoft.com/office/drawing/2010/main">
        <mc:Choice Requires="a14">
          <p:sp>
            <p:nvSpPr>
              <p:cNvPr id="39" name="テキスト ボックス 38"/>
              <p:cNvSpPr txBox="1"/>
              <p:nvPr/>
            </p:nvSpPr>
            <p:spPr>
              <a:xfrm>
                <a:off x="7710113" y="3059460"/>
                <a:ext cx="112332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𝑖</m:t>
                      </m:r>
                      <m:r>
                        <a:rPr lang="en-US" altLang="ja-JP" sz="1350" i="1">
                          <a:latin typeface="Cambria Math" panose="02040503050406030204" pitchFamily="18" charset="0"/>
                        </a:rPr>
                        <m:t>=</m:t>
                      </m:r>
                      <m:d>
                        <m:dPr>
                          <m:ctrlPr>
                            <a:rPr lang="en-US" altLang="ja-JP" sz="1350" i="1">
                              <a:latin typeface="Cambria Math" panose="02040503050406030204" pitchFamily="18" charset="0"/>
                            </a:rPr>
                          </m:ctrlPr>
                        </m:dPr>
                        <m:e>
                          <m:r>
                            <a:rPr lang="en-US" altLang="ja-JP" sz="1350" i="1">
                              <a:latin typeface="Cambria Math" panose="02040503050406030204" pitchFamily="18" charset="0"/>
                            </a:rPr>
                            <m:t>1,2,…,</m:t>
                          </m:r>
                          <m:r>
                            <a:rPr lang="en-US" altLang="ja-JP" sz="1350" i="1">
                              <a:latin typeface="Cambria Math" panose="02040503050406030204" pitchFamily="18" charset="0"/>
                            </a:rPr>
                            <m:t>𝑁</m:t>
                          </m:r>
                        </m:e>
                      </m:d>
                    </m:oMath>
                  </m:oMathPara>
                </a14:m>
                <a:endParaRPr lang="ja-JP" altLang="en-US" sz="1350" dirty="0"/>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7710113" y="3059460"/>
                <a:ext cx="1123321" cy="207749"/>
              </a:xfrm>
              <a:prstGeom prst="rect">
                <a:avLst/>
              </a:prstGeom>
              <a:blipFill>
                <a:blip r:embed="rId16"/>
                <a:stretch>
                  <a:fillRect l="-2717" b="-8824"/>
                </a:stretch>
              </a:blipFill>
            </p:spPr>
            <p:txBody>
              <a:bodyPr/>
              <a:lstStyle/>
              <a:p>
                <a:r>
                  <a:rPr lang="ja-JP" altLang="en-US">
                    <a:noFill/>
                  </a:rPr>
                  <a:t> </a:t>
                </a:r>
              </a:p>
            </p:txBody>
          </p:sp>
        </mc:Fallback>
      </mc:AlternateContent>
      <p:sp>
        <p:nvSpPr>
          <p:cNvPr id="42" name="楕円 41"/>
          <p:cNvSpPr/>
          <p:nvPr/>
        </p:nvSpPr>
        <p:spPr>
          <a:xfrm>
            <a:off x="932482" y="2873374"/>
            <a:ext cx="135000" cy="135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楕円 42"/>
          <p:cNvSpPr/>
          <p:nvPr/>
        </p:nvSpPr>
        <p:spPr>
          <a:xfrm>
            <a:off x="2176279" y="3444265"/>
            <a:ext cx="135000" cy="135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4" name="楕円 43"/>
          <p:cNvSpPr/>
          <p:nvPr/>
        </p:nvSpPr>
        <p:spPr>
          <a:xfrm>
            <a:off x="679298" y="4438254"/>
            <a:ext cx="135000" cy="135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楕円 44"/>
          <p:cNvSpPr/>
          <p:nvPr/>
        </p:nvSpPr>
        <p:spPr>
          <a:xfrm>
            <a:off x="2025894" y="4556693"/>
            <a:ext cx="135000" cy="135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cxnSp>
        <p:nvCxnSpPr>
          <p:cNvPr id="47" name="直線矢印コネクタ 46"/>
          <p:cNvCxnSpPr/>
          <p:nvPr/>
        </p:nvCxnSpPr>
        <p:spPr>
          <a:xfrm>
            <a:off x="1002768" y="3029458"/>
            <a:ext cx="434176" cy="733526"/>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p:cNvSpPr txBox="1"/>
              <p:nvPr/>
            </p:nvSpPr>
            <p:spPr>
              <a:xfrm>
                <a:off x="1494644" y="4922449"/>
                <a:ext cx="1715483" cy="300082"/>
              </a:xfrm>
              <a:prstGeom prst="rect">
                <a:avLst/>
              </a:prstGeom>
              <a:noFill/>
            </p:spPr>
            <p:txBody>
              <a:bodyPr wrap="square" rtlCol="0">
                <a:spAutoFit/>
              </a:bodyPr>
              <a:lstStyle/>
              <a:p>
                <a:r>
                  <a:rPr lang="ja-JP" altLang="en-US" sz="1350" dirty="0"/>
                  <a:t>：最良個体</a:t>
                </a:r>
                <a14:m>
                  <m:oMath xmlns:m="http://schemas.openxmlformats.org/officeDocument/2006/math">
                    <m:sSub>
                      <m:sSubPr>
                        <m:ctrlPr>
                          <a:rPr lang="en-US" altLang="ja-JP" sz="1350" i="1">
                            <a:latin typeface="Cambria Math" panose="02040503050406030204" pitchFamily="18" charset="0"/>
                          </a:rPr>
                        </m:ctrlPr>
                      </m:sSubPr>
                      <m:e>
                        <m:r>
                          <a:rPr lang="en-US" altLang="ja-JP" sz="1350" i="1">
                            <a:latin typeface="Cambria Math" panose="02040503050406030204" pitchFamily="18" charset="0"/>
                          </a:rPr>
                          <m:t>𝑥</m:t>
                        </m:r>
                      </m:e>
                      <m:sub>
                        <m:r>
                          <a:rPr lang="en-US" altLang="ja-JP" sz="1350" i="1">
                            <a:latin typeface="Cambria Math" panose="02040503050406030204" pitchFamily="18" charset="0"/>
                          </a:rPr>
                          <m:t>∗</m:t>
                        </m:r>
                      </m:sub>
                    </m:sSub>
                  </m:oMath>
                </a14:m>
                <a:endParaRPr lang="ja-JP" altLang="en-US" sz="1350" dirty="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1494644" y="4922449"/>
                <a:ext cx="1715483" cy="300082"/>
              </a:xfrm>
              <a:prstGeom prst="rect">
                <a:avLst/>
              </a:prstGeom>
              <a:blipFill>
                <a:blip r:embed="rId17"/>
                <a:stretch>
                  <a:fillRect l="-709" t="-2000" b="-18000"/>
                </a:stretch>
              </a:blipFill>
            </p:spPr>
            <p:txBody>
              <a:bodyPr/>
              <a:lstStyle/>
              <a:p>
                <a:r>
                  <a:rPr lang="ja-JP" altLang="en-US">
                    <a:noFill/>
                  </a:rPr>
                  <a:t> </a:t>
                </a:r>
              </a:p>
            </p:txBody>
          </p:sp>
        </mc:Fallback>
      </mc:AlternateContent>
      <p:sp>
        <p:nvSpPr>
          <p:cNvPr id="52" name="楕円 51"/>
          <p:cNvSpPr/>
          <p:nvPr/>
        </p:nvSpPr>
        <p:spPr>
          <a:xfrm>
            <a:off x="1114883" y="3162622"/>
            <a:ext cx="135000" cy="135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cxnSp>
        <p:nvCxnSpPr>
          <p:cNvPr id="54" name="直線矢印コネクタ 53"/>
          <p:cNvCxnSpPr/>
          <p:nvPr/>
        </p:nvCxnSpPr>
        <p:spPr>
          <a:xfrm rot="480000">
            <a:off x="1011436" y="3003673"/>
            <a:ext cx="134671" cy="1740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楕円 54"/>
          <p:cNvSpPr/>
          <p:nvPr/>
        </p:nvSpPr>
        <p:spPr>
          <a:xfrm>
            <a:off x="1362147" y="5252363"/>
            <a:ext cx="135000" cy="135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6" name="テキスト ボックス 55"/>
              <p:cNvSpPr txBox="1"/>
              <p:nvPr/>
            </p:nvSpPr>
            <p:spPr>
              <a:xfrm>
                <a:off x="1497679" y="5183280"/>
                <a:ext cx="2174209" cy="312073"/>
              </a:xfrm>
              <a:prstGeom prst="rect">
                <a:avLst/>
              </a:prstGeom>
              <a:noFill/>
            </p:spPr>
            <p:txBody>
              <a:bodyPr wrap="square" rtlCol="0">
                <a:spAutoFit/>
              </a:bodyPr>
              <a:lstStyle/>
              <a:p>
                <a:r>
                  <a:rPr lang="ja-JP" altLang="en-US" sz="1350" dirty="0"/>
                  <a:t>：生成した個体候補</a:t>
                </a:r>
                <a14:m>
                  <m:oMath xmlns:m="http://schemas.openxmlformats.org/officeDocument/2006/math">
                    <m:sSubSup>
                      <m:sSubSupPr>
                        <m:ctrlPr>
                          <a:rPr lang="en-US" altLang="ja-JP" sz="1350" i="1">
                            <a:latin typeface="Cambria Math" panose="02040503050406030204" pitchFamily="18" charset="0"/>
                          </a:rPr>
                        </m:ctrlPr>
                      </m:sSubSupPr>
                      <m:e>
                        <m:r>
                          <a:rPr lang="en-US" altLang="ja-JP" sz="1350" i="1">
                            <a:latin typeface="Cambria Math" panose="02040503050406030204" pitchFamily="18" charset="0"/>
                          </a:rPr>
                          <m:t>𝑥</m:t>
                        </m:r>
                      </m:e>
                      <m:sub>
                        <m:r>
                          <a:rPr lang="en-US" altLang="ja-JP" sz="1350" i="1">
                            <a:latin typeface="Cambria Math" panose="02040503050406030204" pitchFamily="18" charset="0"/>
                          </a:rPr>
                          <m:t>𝑖</m:t>
                        </m:r>
                      </m:sub>
                      <m:sup>
                        <m:r>
                          <a:rPr lang="en-US" altLang="ja-JP" sz="1350" i="1">
                            <a:latin typeface="Cambria Math" panose="02040503050406030204" pitchFamily="18" charset="0"/>
                          </a:rPr>
                          <m:t>𝑡</m:t>
                        </m:r>
                        <m:r>
                          <a:rPr lang="en-US" altLang="ja-JP" sz="1350" i="1">
                            <a:latin typeface="Cambria Math" panose="02040503050406030204" pitchFamily="18" charset="0"/>
                          </a:rPr>
                          <m:t>+1</m:t>
                        </m:r>
                      </m:sup>
                    </m:sSubSup>
                  </m:oMath>
                </a14:m>
                <a:endParaRPr lang="ja-JP" altLang="en-US" sz="1350" dirty="0"/>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1497679" y="5183280"/>
                <a:ext cx="2174209" cy="312073"/>
              </a:xfrm>
              <a:prstGeom prst="rect">
                <a:avLst/>
              </a:prstGeom>
              <a:blipFill>
                <a:blip r:embed="rId18"/>
                <a:stretch>
                  <a:fillRect l="-843"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p:cNvSpPr txBox="1"/>
              <p:nvPr/>
            </p:nvSpPr>
            <p:spPr>
              <a:xfrm>
                <a:off x="620797" y="2877002"/>
                <a:ext cx="367394" cy="3059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350" b="1" i="1">
                              <a:solidFill>
                                <a:schemeClr val="tx1">
                                  <a:lumMod val="75000"/>
                                  <a:lumOff val="25000"/>
                                </a:schemeClr>
                              </a:solidFill>
                              <a:latin typeface="Cambria Math" panose="02040503050406030204" pitchFamily="18" charset="0"/>
                            </a:rPr>
                          </m:ctrlPr>
                        </m:sSubSup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𝟏</m:t>
                          </m:r>
                        </m:sub>
                        <m:sup>
                          <m:r>
                            <a:rPr lang="en-US" altLang="ja-JP" sz="1350" b="1" i="1">
                              <a:solidFill>
                                <a:schemeClr val="tx1">
                                  <a:lumMod val="75000"/>
                                  <a:lumOff val="25000"/>
                                </a:schemeClr>
                              </a:solidFill>
                              <a:latin typeface="Cambria Math" panose="02040503050406030204" pitchFamily="18" charset="0"/>
                            </a:rPr>
                            <m:t>𝒕</m:t>
                          </m:r>
                        </m:sup>
                      </m:sSubSup>
                    </m:oMath>
                  </m:oMathPara>
                </a14:m>
                <a:endParaRPr lang="ja-JP" altLang="en-US" sz="1350" b="1" dirty="0">
                  <a:solidFill>
                    <a:schemeClr val="tx1">
                      <a:lumMod val="75000"/>
                      <a:lumOff val="25000"/>
                    </a:schemeClr>
                  </a:solidFill>
                </a:endParaRPr>
              </a:p>
            </p:txBody>
          </p:sp>
        </mc:Choice>
        <mc:Fallback xmlns="">
          <p:sp>
            <p:nvSpPr>
              <p:cNvPr id="57" name="テキスト ボックス 56"/>
              <p:cNvSpPr txBox="1">
                <a:spLocks noRot="1" noChangeAspect="1" noMove="1" noResize="1" noEditPoints="1" noAdjustHandles="1" noChangeArrowheads="1" noChangeShapeType="1" noTextEdit="1"/>
              </p:cNvSpPr>
              <p:nvPr/>
            </p:nvSpPr>
            <p:spPr>
              <a:xfrm>
                <a:off x="620797" y="2877002"/>
                <a:ext cx="367394" cy="305981"/>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p:cNvSpPr txBox="1"/>
              <p:nvPr/>
            </p:nvSpPr>
            <p:spPr>
              <a:xfrm>
                <a:off x="679297" y="4153158"/>
                <a:ext cx="367394" cy="3059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350" b="1" i="1">
                              <a:solidFill>
                                <a:schemeClr val="tx1">
                                  <a:lumMod val="75000"/>
                                  <a:lumOff val="25000"/>
                                </a:schemeClr>
                              </a:solidFill>
                              <a:latin typeface="Cambria Math" panose="02040503050406030204" pitchFamily="18" charset="0"/>
                            </a:rPr>
                          </m:ctrlPr>
                        </m:sSubSup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𝟐</m:t>
                          </m:r>
                        </m:sub>
                        <m:sup>
                          <m:r>
                            <a:rPr lang="en-US" altLang="ja-JP" sz="1350" b="1" i="1">
                              <a:solidFill>
                                <a:schemeClr val="tx1">
                                  <a:lumMod val="75000"/>
                                  <a:lumOff val="25000"/>
                                </a:schemeClr>
                              </a:solidFill>
                              <a:latin typeface="Cambria Math" panose="02040503050406030204" pitchFamily="18" charset="0"/>
                            </a:rPr>
                            <m:t>𝒕</m:t>
                          </m:r>
                        </m:sup>
                      </m:sSubSup>
                    </m:oMath>
                  </m:oMathPara>
                </a14:m>
                <a:endParaRPr lang="ja-JP" altLang="en-US" sz="1350" b="1" dirty="0">
                  <a:solidFill>
                    <a:schemeClr val="tx1">
                      <a:lumMod val="75000"/>
                      <a:lumOff val="25000"/>
                    </a:schemeClr>
                  </a:solidFill>
                </a:endParaRPr>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679297" y="4153158"/>
                <a:ext cx="367394" cy="305981"/>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p:cNvSpPr txBox="1"/>
              <p:nvPr/>
            </p:nvSpPr>
            <p:spPr>
              <a:xfrm>
                <a:off x="1687724" y="4417343"/>
                <a:ext cx="367394" cy="306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350" b="1" i="1">
                              <a:solidFill>
                                <a:schemeClr val="tx1">
                                  <a:lumMod val="75000"/>
                                  <a:lumOff val="25000"/>
                                </a:schemeClr>
                              </a:solidFill>
                              <a:latin typeface="Cambria Math" panose="02040503050406030204" pitchFamily="18" charset="0"/>
                            </a:rPr>
                          </m:ctrlPr>
                        </m:sSubSup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𝟑</m:t>
                          </m:r>
                        </m:sub>
                        <m:sup>
                          <m:r>
                            <a:rPr lang="en-US" altLang="ja-JP" sz="1350" b="1" i="1">
                              <a:solidFill>
                                <a:schemeClr val="tx1">
                                  <a:lumMod val="75000"/>
                                  <a:lumOff val="25000"/>
                                </a:schemeClr>
                              </a:solidFill>
                              <a:latin typeface="Cambria Math" panose="02040503050406030204" pitchFamily="18" charset="0"/>
                            </a:rPr>
                            <m:t>𝒕</m:t>
                          </m:r>
                        </m:sup>
                      </m:sSubSup>
                    </m:oMath>
                  </m:oMathPara>
                </a14:m>
                <a:endParaRPr lang="ja-JP" altLang="en-US" sz="1350" b="1" dirty="0">
                  <a:solidFill>
                    <a:schemeClr val="tx1">
                      <a:lumMod val="75000"/>
                      <a:lumOff val="25000"/>
                    </a:schemeClr>
                  </a:solidFill>
                </a:endParaRPr>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1687724" y="4417343"/>
                <a:ext cx="367394" cy="306944"/>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p:cNvSpPr txBox="1"/>
              <p:nvPr/>
            </p:nvSpPr>
            <p:spPr>
              <a:xfrm>
                <a:off x="2257964" y="3192707"/>
                <a:ext cx="367394" cy="3054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350" b="1" i="1">
                              <a:solidFill>
                                <a:schemeClr val="tx1">
                                  <a:lumMod val="75000"/>
                                  <a:lumOff val="25000"/>
                                </a:schemeClr>
                              </a:solidFill>
                              <a:latin typeface="Cambria Math" panose="02040503050406030204" pitchFamily="18" charset="0"/>
                            </a:rPr>
                          </m:ctrlPr>
                        </m:sSubSup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𝟒</m:t>
                          </m:r>
                        </m:sub>
                        <m:sup>
                          <m:r>
                            <a:rPr lang="en-US" altLang="ja-JP" sz="1350" b="1" i="1">
                              <a:solidFill>
                                <a:schemeClr val="tx1">
                                  <a:lumMod val="75000"/>
                                  <a:lumOff val="25000"/>
                                </a:schemeClr>
                              </a:solidFill>
                              <a:latin typeface="Cambria Math" panose="02040503050406030204" pitchFamily="18" charset="0"/>
                            </a:rPr>
                            <m:t>𝒕</m:t>
                          </m:r>
                        </m:sup>
                      </m:sSubSup>
                    </m:oMath>
                  </m:oMathPara>
                </a14:m>
                <a:endParaRPr lang="ja-JP" altLang="en-US" sz="1350" b="1" dirty="0">
                  <a:solidFill>
                    <a:schemeClr val="tx1">
                      <a:lumMod val="75000"/>
                      <a:lumOff val="25000"/>
                    </a:schemeClr>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2257964" y="3192707"/>
                <a:ext cx="367394" cy="305405"/>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1436943" y="3579942"/>
                <a:ext cx="367394" cy="3100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350" b="1" i="1">
                              <a:solidFill>
                                <a:schemeClr val="tx1">
                                  <a:lumMod val="75000"/>
                                  <a:lumOff val="25000"/>
                                </a:schemeClr>
                              </a:solidFill>
                              <a:latin typeface="Cambria Math" panose="02040503050406030204" pitchFamily="18" charset="0"/>
                            </a:rPr>
                          </m:ctrlPr>
                        </m:sSubSup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𝟓</m:t>
                          </m:r>
                        </m:sub>
                        <m:sup>
                          <m:r>
                            <a:rPr lang="en-US" altLang="ja-JP" sz="1350" b="1" i="1">
                              <a:solidFill>
                                <a:schemeClr val="tx1">
                                  <a:lumMod val="75000"/>
                                  <a:lumOff val="25000"/>
                                </a:schemeClr>
                              </a:solidFill>
                              <a:latin typeface="Cambria Math" panose="02040503050406030204" pitchFamily="18" charset="0"/>
                            </a:rPr>
                            <m:t>𝒕</m:t>
                          </m:r>
                        </m:sup>
                      </m:sSubSup>
                    </m:oMath>
                  </m:oMathPara>
                </a14:m>
                <a:endParaRPr lang="ja-JP" altLang="en-US" sz="1350" b="1" dirty="0">
                  <a:solidFill>
                    <a:schemeClr val="tx1">
                      <a:lumMod val="75000"/>
                      <a:lumOff val="25000"/>
                    </a:schemeClr>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1436943" y="3579942"/>
                <a:ext cx="367394" cy="310085"/>
              </a:xfrm>
              <a:prstGeom prst="rect">
                <a:avLst/>
              </a:prstGeom>
              <a:blipFill>
                <a:blip r:embed="rId2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1455488" y="3573249"/>
                <a:ext cx="367394" cy="30008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a:solidFill>
                                <a:schemeClr val="tx1">
                                  <a:lumMod val="75000"/>
                                  <a:lumOff val="25000"/>
                                </a:schemeClr>
                              </a:solidFill>
                              <a:latin typeface="Cambria Math" panose="02040503050406030204" pitchFamily="18" charset="0"/>
                            </a:rPr>
                          </m:ctrlPr>
                        </m:sSub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m:t>
                          </m:r>
                        </m:sub>
                      </m:sSub>
                    </m:oMath>
                  </m:oMathPara>
                </a14:m>
                <a:endParaRPr lang="ja-JP" altLang="en-US" sz="1350" b="1" dirty="0">
                  <a:solidFill>
                    <a:schemeClr val="tx1">
                      <a:lumMod val="75000"/>
                      <a:lumOff val="25000"/>
                    </a:schemeClr>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1455488" y="3573249"/>
                <a:ext cx="367394" cy="300082"/>
              </a:xfrm>
              <a:prstGeom prst="rect">
                <a:avLst/>
              </a:prstGeom>
              <a:blipFill>
                <a:blip r:embed="rId2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1057738" y="2815056"/>
                <a:ext cx="367394" cy="3059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350" b="1" i="1">
                              <a:solidFill>
                                <a:schemeClr val="tx1">
                                  <a:lumMod val="75000"/>
                                  <a:lumOff val="25000"/>
                                </a:schemeClr>
                              </a:solidFill>
                              <a:latin typeface="Cambria Math" panose="02040503050406030204" pitchFamily="18" charset="0"/>
                            </a:rPr>
                          </m:ctrlPr>
                        </m:sSubSupPr>
                        <m:e>
                          <m:r>
                            <a:rPr lang="en-US" altLang="ja-JP" sz="1350" b="1" i="1">
                              <a:solidFill>
                                <a:schemeClr val="tx1">
                                  <a:lumMod val="75000"/>
                                  <a:lumOff val="25000"/>
                                </a:schemeClr>
                              </a:solidFill>
                              <a:latin typeface="Cambria Math" panose="02040503050406030204" pitchFamily="18" charset="0"/>
                            </a:rPr>
                            <m:t>𝒗</m:t>
                          </m:r>
                        </m:e>
                        <m:sub>
                          <m:r>
                            <a:rPr lang="en-US" altLang="ja-JP" sz="1350" b="1" i="1">
                              <a:solidFill>
                                <a:schemeClr val="tx1">
                                  <a:lumMod val="75000"/>
                                  <a:lumOff val="25000"/>
                                </a:schemeClr>
                              </a:solidFill>
                              <a:latin typeface="Cambria Math" panose="02040503050406030204" pitchFamily="18" charset="0"/>
                            </a:rPr>
                            <m:t>𝟏</m:t>
                          </m:r>
                        </m:sub>
                        <m:sup>
                          <m:r>
                            <a:rPr lang="en-US" altLang="ja-JP" sz="1350" b="1" i="1">
                              <a:solidFill>
                                <a:schemeClr val="tx1">
                                  <a:lumMod val="75000"/>
                                  <a:lumOff val="25000"/>
                                </a:schemeClr>
                              </a:solidFill>
                              <a:latin typeface="Cambria Math" panose="02040503050406030204" pitchFamily="18" charset="0"/>
                            </a:rPr>
                            <m:t>𝒕</m:t>
                          </m:r>
                        </m:sup>
                      </m:sSubSup>
                    </m:oMath>
                  </m:oMathPara>
                </a14:m>
                <a:endParaRPr lang="ja-JP" altLang="en-US" sz="1350" b="1" dirty="0">
                  <a:solidFill>
                    <a:schemeClr val="tx1">
                      <a:lumMod val="75000"/>
                      <a:lumOff val="25000"/>
                    </a:schemeClr>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1057738" y="2815056"/>
                <a:ext cx="367394" cy="305981"/>
              </a:xfrm>
              <a:prstGeom prst="rect">
                <a:avLst/>
              </a:prstGeom>
              <a:blipFill>
                <a:blip r:embed="rId2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1253246" y="3062044"/>
                <a:ext cx="367394" cy="314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350" b="1" i="1">
                              <a:solidFill>
                                <a:schemeClr val="tx1">
                                  <a:lumMod val="75000"/>
                                  <a:lumOff val="25000"/>
                                </a:schemeClr>
                              </a:solidFill>
                              <a:latin typeface="Cambria Math" panose="02040503050406030204" pitchFamily="18" charset="0"/>
                            </a:rPr>
                          </m:ctrlPr>
                        </m:sSubSup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𝟏</m:t>
                          </m:r>
                        </m:sub>
                        <m:sup>
                          <m:r>
                            <a:rPr lang="en-US" altLang="ja-JP" sz="1350" b="1" i="1">
                              <a:solidFill>
                                <a:schemeClr val="tx1">
                                  <a:lumMod val="75000"/>
                                  <a:lumOff val="25000"/>
                                </a:schemeClr>
                              </a:solidFill>
                              <a:latin typeface="Cambria Math" panose="02040503050406030204" pitchFamily="18" charset="0"/>
                            </a:rPr>
                            <m:t>𝒕</m:t>
                          </m:r>
                          <m:r>
                            <a:rPr lang="en-US" altLang="ja-JP" sz="1350" b="1" i="1">
                              <a:solidFill>
                                <a:schemeClr val="tx1">
                                  <a:lumMod val="75000"/>
                                  <a:lumOff val="25000"/>
                                </a:schemeClr>
                              </a:solidFill>
                              <a:latin typeface="Cambria Math" panose="02040503050406030204" pitchFamily="18" charset="0"/>
                            </a:rPr>
                            <m:t>+</m:t>
                          </m:r>
                          <m:r>
                            <a:rPr lang="en-US" altLang="ja-JP" sz="1350" b="1" i="1">
                              <a:solidFill>
                                <a:schemeClr val="tx1">
                                  <a:lumMod val="75000"/>
                                  <a:lumOff val="25000"/>
                                </a:schemeClr>
                              </a:solidFill>
                              <a:latin typeface="Cambria Math" panose="02040503050406030204" pitchFamily="18" charset="0"/>
                            </a:rPr>
                            <m:t>𝟏</m:t>
                          </m:r>
                        </m:sup>
                      </m:sSubSup>
                    </m:oMath>
                  </m:oMathPara>
                </a14:m>
                <a:endParaRPr lang="ja-JP" altLang="en-US" sz="1350" b="1" dirty="0">
                  <a:solidFill>
                    <a:schemeClr val="tx1">
                      <a:lumMod val="75000"/>
                      <a:lumOff val="25000"/>
                    </a:schemeClr>
                  </a:solidFill>
                </a:endParaRPr>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1253246" y="3062044"/>
                <a:ext cx="367394" cy="314638"/>
              </a:xfrm>
              <a:prstGeom prst="rect">
                <a:avLst/>
              </a:prstGeom>
              <a:blipFill>
                <a:blip r:embed="rId26"/>
                <a:stretch>
                  <a:fillRect r="-23333"/>
                </a:stretch>
              </a:blipFill>
            </p:spPr>
            <p:txBody>
              <a:bodyPr/>
              <a:lstStyle/>
              <a:p>
                <a:r>
                  <a:rPr lang="ja-JP" altLang="en-US">
                    <a:noFill/>
                  </a:rPr>
                  <a:t> </a:t>
                </a:r>
              </a:p>
            </p:txBody>
          </p:sp>
        </mc:Fallback>
      </mc:AlternateContent>
      <p:sp>
        <p:nvSpPr>
          <p:cNvPr id="73" name="正方形/長方形 72"/>
          <p:cNvSpPr/>
          <p:nvPr/>
        </p:nvSpPr>
        <p:spPr>
          <a:xfrm>
            <a:off x="5362372" y="3287691"/>
            <a:ext cx="963038" cy="402439"/>
          </a:xfrm>
          <a:prstGeom prst="rect">
            <a:avLst/>
          </a:prstGeom>
          <a:noFill/>
          <a:ln w="28575">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cxnSp>
        <p:nvCxnSpPr>
          <p:cNvPr id="76" name="カギ線コネクタ 75"/>
          <p:cNvCxnSpPr/>
          <p:nvPr/>
        </p:nvCxnSpPr>
        <p:spPr>
          <a:xfrm flipH="1">
            <a:off x="515740" y="2214710"/>
            <a:ext cx="7679648" cy="9525"/>
          </a:xfrm>
          <a:prstGeom prst="bentConnector5">
            <a:avLst>
              <a:gd name="adj1" fmla="val -2233"/>
              <a:gd name="adj2" fmla="val 5167008"/>
              <a:gd name="adj3" fmla="val 105114"/>
            </a:avLst>
          </a:prstGeom>
          <a:ln w="152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9" name="テキスト ボックス 78"/>
          <p:cNvSpPr txBox="1"/>
          <p:nvPr/>
        </p:nvSpPr>
        <p:spPr>
          <a:xfrm>
            <a:off x="7862793" y="3703746"/>
            <a:ext cx="1060542" cy="323165"/>
          </a:xfrm>
          <a:prstGeom prst="rect">
            <a:avLst/>
          </a:prstGeom>
          <a:noFill/>
        </p:spPr>
        <p:txBody>
          <a:bodyPr wrap="square" rtlCol="0">
            <a:spAutoFit/>
          </a:bodyPr>
          <a:lstStyle/>
          <a:p>
            <a:r>
              <a:rPr lang="ja-JP" altLang="en-US" sz="1500" dirty="0">
                <a:latin typeface="+mn-ea"/>
              </a:rPr>
              <a:t>個体数</a:t>
            </a:r>
            <a:r>
              <a:rPr lang="en-US" altLang="ja-JP" sz="1500" dirty="0">
                <a:latin typeface="+mn-ea"/>
              </a:rPr>
              <a:t>: </a:t>
            </a:r>
            <a:r>
              <a:rPr lang="en-US" altLang="ja-JP" sz="1500" i="1" dirty="0">
                <a:latin typeface="Cambria Math" panose="02040503050406030204" pitchFamily="18" charset="0"/>
                <a:ea typeface="Cambria Math" panose="02040503050406030204" pitchFamily="18" charset="0"/>
              </a:rPr>
              <a:t>N</a:t>
            </a:r>
            <a:r>
              <a:rPr lang="en-US" altLang="ja-JP" sz="1500" dirty="0"/>
              <a:t> </a:t>
            </a:r>
            <a:endParaRPr lang="ja-JP" altLang="en-US" sz="1500" dirty="0"/>
          </a:p>
        </p:txBody>
      </p:sp>
      <p:sp>
        <p:nvSpPr>
          <p:cNvPr id="81" name="正方形/長方形 80"/>
          <p:cNvSpPr/>
          <p:nvPr/>
        </p:nvSpPr>
        <p:spPr>
          <a:xfrm>
            <a:off x="475599" y="2778179"/>
            <a:ext cx="2160000" cy="216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2" name="楕円 81"/>
          <p:cNvSpPr/>
          <p:nvPr/>
        </p:nvSpPr>
        <p:spPr>
          <a:xfrm>
            <a:off x="444285" y="4982988"/>
            <a:ext cx="135000" cy="135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83" name="テキスト ボックス 82"/>
              <p:cNvSpPr txBox="1"/>
              <p:nvPr/>
            </p:nvSpPr>
            <p:spPr>
              <a:xfrm>
                <a:off x="551236" y="4929745"/>
                <a:ext cx="868883" cy="300082"/>
              </a:xfrm>
              <a:prstGeom prst="rect">
                <a:avLst/>
              </a:prstGeom>
              <a:noFill/>
            </p:spPr>
            <p:txBody>
              <a:bodyPr wrap="square" rtlCol="0">
                <a:spAutoFit/>
              </a:bodyPr>
              <a:lstStyle/>
              <a:p>
                <a:r>
                  <a:rPr lang="ja-JP" altLang="en-US" sz="1350" dirty="0"/>
                  <a:t>：個体</a:t>
                </a:r>
                <a14:m>
                  <m:oMath xmlns:m="http://schemas.openxmlformats.org/officeDocument/2006/math">
                    <m:sSub>
                      <m:sSubPr>
                        <m:ctrlPr>
                          <a:rPr lang="en-US" altLang="ja-JP" sz="1350" i="1">
                            <a:latin typeface="Cambria Math" panose="02040503050406030204" pitchFamily="18" charset="0"/>
                          </a:rPr>
                        </m:ctrlPr>
                      </m:sSubPr>
                      <m:e>
                        <m:r>
                          <a:rPr lang="en-US" altLang="ja-JP" sz="1350" i="1">
                            <a:latin typeface="Cambria Math" panose="02040503050406030204" pitchFamily="18" charset="0"/>
                          </a:rPr>
                          <m:t>𝑥</m:t>
                        </m:r>
                      </m:e>
                      <m:sub>
                        <m:r>
                          <a:rPr lang="en-US" altLang="ja-JP" sz="1350" i="1">
                            <a:latin typeface="Cambria Math" panose="02040503050406030204" pitchFamily="18" charset="0"/>
                          </a:rPr>
                          <m:t>𝑖</m:t>
                        </m:r>
                      </m:sub>
                    </m:sSub>
                  </m:oMath>
                </a14:m>
                <a:endParaRPr lang="ja-JP" altLang="en-US" sz="1350" dirty="0"/>
              </a:p>
            </p:txBody>
          </p:sp>
        </mc:Choice>
        <mc:Fallback xmlns="">
          <p:sp>
            <p:nvSpPr>
              <p:cNvPr id="83" name="テキスト ボックス 82"/>
              <p:cNvSpPr txBox="1">
                <a:spLocks noRot="1" noChangeAspect="1" noMove="1" noResize="1" noEditPoints="1" noAdjustHandles="1" noChangeArrowheads="1" noChangeShapeType="1" noTextEdit="1"/>
              </p:cNvSpPr>
              <p:nvPr/>
            </p:nvSpPr>
            <p:spPr>
              <a:xfrm>
                <a:off x="551236" y="4929745"/>
                <a:ext cx="868883" cy="300082"/>
              </a:xfrm>
              <a:prstGeom prst="rect">
                <a:avLst/>
              </a:prstGeom>
              <a:blipFill>
                <a:blip r:embed="rId27"/>
                <a:stretch>
                  <a:fillRect l="-1399" t="-4082" b="-20408"/>
                </a:stretch>
              </a:blipFill>
            </p:spPr>
            <p:txBody>
              <a:bodyPr/>
              <a:lstStyle/>
              <a:p>
                <a:r>
                  <a:rPr lang="ja-JP" altLang="en-US">
                    <a:noFill/>
                  </a:rPr>
                  <a:t> </a:t>
                </a:r>
              </a:p>
            </p:txBody>
          </p:sp>
        </mc:Fallback>
      </mc:AlternateContent>
      <p:sp>
        <p:nvSpPr>
          <p:cNvPr id="84" name="二等辺三角形 83"/>
          <p:cNvSpPr/>
          <p:nvPr/>
        </p:nvSpPr>
        <p:spPr>
          <a:xfrm>
            <a:off x="1436943" y="3811526"/>
            <a:ext cx="135000" cy="135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5" name="二等辺三角形 84"/>
          <p:cNvSpPr/>
          <p:nvPr/>
        </p:nvSpPr>
        <p:spPr>
          <a:xfrm>
            <a:off x="1358652" y="4992467"/>
            <a:ext cx="135000" cy="135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90" name="テキスト ボックス 89"/>
              <p:cNvSpPr txBox="1"/>
              <p:nvPr/>
            </p:nvSpPr>
            <p:spPr>
              <a:xfrm>
                <a:off x="7272604" y="3389775"/>
                <a:ext cx="1492734" cy="323165"/>
              </a:xfrm>
              <a:prstGeom prst="rect">
                <a:avLst/>
              </a:prstGeom>
              <a:noFill/>
            </p:spPr>
            <p:txBody>
              <a:bodyPr wrap="square" rtlCol="0">
                <a:spAutoFit/>
              </a:bodyPr>
              <a:lstStyle/>
              <a:p>
                <a:r>
                  <a:rPr lang="en-US" altLang="ja-JP" sz="1500" dirty="0">
                    <a:latin typeface="+mn-ea"/>
                  </a:rPr>
                  <a:t>0</a:t>
                </a:r>
                <a:r>
                  <a:rPr lang="ja-JP" altLang="en-US" sz="1500" dirty="0">
                    <a:latin typeface="+mn-ea"/>
                  </a:rPr>
                  <a:t>から</a:t>
                </a:r>
                <a:r>
                  <a:rPr lang="en-US" altLang="ja-JP" sz="1500" dirty="0">
                    <a:latin typeface="+mn-ea"/>
                  </a:rPr>
                  <a:t>1</a:t>
                </a:r>
                <a:r>
                  <a:rPr lang="ja-JP" altLang="en-US" sz="1500" dirty="0">
                    <a:latin typeface="+mn-ea"/>
                  </a:rPr>
                  <a:t>の乱数</a:t>
                </a:r>
                <a:r>
                  <a:rPr lang="en-US" altLang="ja-JP" sz="1500" dirty="0">
                    <a:latin typeface="+mn-ea"/>
                  </a:rPr>
                  <a:t>:</a:t>
                </a:r>
                <a14:m>
                  <m:oMath xmlns:m="http://schemas.openxmlformats.org/officeDocument/2006/math">
                    <m:sSub>
                      <m:sSubPr>
                        <m:ctrlPr>
                          <a:rPr lang="en-US" altLang="ja-JP" sz="1500" i="1">
                            <a:latin typeface="Cambria Math" panose="02040503050406030204" pitchFamily="18" charset="0"/>
                          </a:rPr>
                        </m:ctrlPr>
                      </m:sSubPr>
                      <m:e>
                        <m:r>
                          <a:rPr lang="en-US" altLang="ja-JP" sz="1500" i="1">
                            <a:latin typeface="Cambria Math" panose="02040503050406030204" pitchFamily="18" charset="0"/>
                          </a:rPr>
                          <m:t>𝑓</m:t>
                        </m:r>
                      </m:e>
                      <m:sub>
                        <m:r>
                          <a:rPr lang="en-US" altLang="ja-JP" sz="1500" i="1">
                            <a:latin typeface="Cambria Math" panose="02040503050406030204" pitchFamily="18" charset="0"/>
                          </a:rPr>
                          <m:t>𝑖</m:t>
                        </m:r>
                      </m:sub>
                    </m:sSub>
                  </m:oMath>
                </a14:m>
                <a:endParaRPr lang="ja-JP" altLang="en-US" sz="1500" dirty="0"/>
              </a:p>
            </p:txBody>
          </p:sp>
        </mc:Choice>
        <mc:Fallback xmlns="">
          <p:sp>
            <p:nvSpPr>
              <p:cNvPr id="90" name="テキスト ボックス 89"/>
              <p:cNvSpPr txBox="1">
                <a:spLocks noRot="1" noChangeAspect="1" noMove="1" noResize="1" noEditPoints="1" noAdjustHandles="1" noChangeArrowheads="1" noChangeShapeType="1" noTextEdit="1"/>
              </p:cNvSpPr>
              <p:nvPr/>
            </p:nvSpPr>
            <p:spPr>
              <a:xfrm>
                <a:off x="7272604" y="3389775"/>
                <a:ext cx="1492734" cy="323165"/>
              </a:xfrm>
              <a:prstGeom prst="rect">
                <a:avLst/>
              </a:prstGeom>
              <a:blipFill>
                <a:blip r:embed="rId28"/>
                <a:stretch>
                  <a:fillRect l="-1633" t="-3774" b="-20755"/>
                </a:stretch>
              </a:blipFill>
            </p:spPr>
            <p:txBody>
              <a:bodyPr/>
              <a:lstStyle/>
              <a:p>
                <a:r>
                  <a:rPr lang="ja-JP" altLang="en-US">
                    <a:noFill/>
                  </a:rPr>
                  <a:t> </a:t>
                </a:r>
              </a:p>
            </p:txBody>
          </p:sp>
        </mc:Fallback>
      </mc:AlternateContent>
      <p:sp>
        <p:nvSpPr>
          <p:cNvPr id="40" name="タイトル 1 2"/>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4000" b="1" dirty="0">
                <a:solidFill>
                  <a:schemeClr val="bg1"/>
                </a:solidFill>
              </a:rPr>
              <a:t>付録</a:t>
            </a:r>
          </a:p>
        </p:txBody>
      </p:sp>
      <p:pic>
        <p:nvPicPr>
          <p:cNvPr id="41" name="図 40"/>
          <p:cNvPicPr>
            <a:picLocks noChangeAspect="1"/>
          </p:cNvPicPr>
          <p:nvPr>
            <p:custDataLst>
              <p:tags r:id="rId3"/>
            </p:custDataLst>
          </p:nvPr>
        </p:nvPicPr>
        <p:blipFill>
          <a:blip r:embed="rId29" cstate="print">
            <a:extLst>
              <a:ext uri="{28A0092B-C50C-407E-A947-70E740481C1C}">
                <a14:useLocalDpi xmlns:a14="http://schemas.microsoft.com/office/drawing/2010/main" val="0"/>
              </a:ext>
            </a:extLst>
          </a:blip>
          <a:stretch>
            <a:fillRect/>
          </a:stretch>
        </p:blipFill>
        <p:spPr>
          <a:xfrm>
            <a:off x="4071165" y="4978422"/>
            <a:ext cx="3791628" cy="350585"/>
          </a:xfrm>
          <a:prstGeom prst="rect">
            <a:avLst/>
          </a:prstGeom>
        </p:spPr>
      </p:pic>
      <p:pic>
        <p:nvPicPr>
          <p:cNvPr id="46" name="図 45"/>
          <p:cNvPicPr>
            <a:picLocks noChangeAspect="1"/>
          </p:cNvPicPr>
          <p:nvPr>
            <p:custDataLst>
              <p:tags r:id="rId4"/>
            </p:custDataLst>
          </p:nvPr>
        </p:nvPicPr>
        <p:blipFill>
          <a:blip r:embed="rId30" cstate="print">
            <a:extLst>
              <a:ext uri="{28A0092B-C50C-407E-A947-70E740481C1C}">
                <a14:useLocalDpi xmlns:a14="http://schemas.microsoft.com/office/drawing/2010/main" val="0"/>
              </a:ext>
            </a:extLst>
          </a:blip>
          <a:stretch>
            <a:fillRect/>
          </a:stretch>
        </p:blipFill>
        <p:spPr>
          <a:xfrm>
            <a:off x="4098712" y="5619410"/>
            <a:ext cx="4152436" cy="792000"/>
          </a:xfrm>
          <a:prstGeom prst="rect">
            <a:avLst/>
          </a:prstGeom>
        </p:spPr>
      </p:pic>
      <p:sp>
        <p:nvSpPr>
          <p:cNvPr id="49" name="右矢印 48"/>
          <p:cNvSpPr/>
          <p:nvPr/>
        </p:nvSpPr>
        <p:spPr>
          <a:xfrm rot="5400000">
            <a:off x="5197849" y="4394865"/>
            <a:ext cx="398095" cy="641846"/>
          </a:xfrm>
          <a:prstGeom prst="rightArrow">
            <a:avLst>
              <a:gd name="adj1" fmla="val 50000"/>
              <a:gd name="adj2" fmla="val 617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custDataLst>
              <p:tags r:id="rId5"/>
            </p:custDataLst>
          </p:nvPr>
        </p:nvPicPr>
        <p:blipFill>
          <a:blip r:embed="rId31" cstate="print">
            <a:extLst>
              <a:ext uri="{28A0092B-C50C-407E-A947-70E740481C1C}">
                <a14:useLocalDpi xmlns:a14="http://schemas.microsoft.com/office/drawing/2010/main" val="0"/>
              </a:ext>
            </a:extLst>
          </a:blip>
          <a:stretch>
            <a:fillRect/>
          </a:stretch>
        </p:blipFill>
        <p:spPr>
          <a:xfrm>
            <a:off x="511785" y="5507200"/>
            <a:ext cx="2209524" cy="515047"/>
          </a:xfrm>
          <a:prstGeom prst="rect">
            <a:avLst/>
          </a:prstGeom>
        </p:spPr>
      </p:pic>
      <p:pic>
        <p:nvPicPr>
          <p:cNvPr id="9" name="図 8"/>
          <p:cNvPicPr>
            <a:picLocks noChangeAspect="1"/>
          </p:cNvPicPr>
          <p:nvPr>
            <p:custDataLst>
              <p:tags r:id="rId6"/>
            </p:custDataLst>
          </p:nvPr>
        </p:nvPicPr>
        <p:blipFill>
          <a:blip r:embed="rId32" cstate="print">
            <a:extLst>
              <a:ext uri="{28A0092B-C50C-407E-A947-70E740481C1C}">
                <a14:useLocalDpi xmlns:a14="http://schemas.microsoft.com/office/drawing/2010/main" val="0"/>
              </a:ext>
            </a:extLst>
          </a:blip>
          <a:stretch>
            <a:fillRect/>
          </a:stretch>
        </p:blipFill>
        <p:spPr>
          <a:xfrm>
            <a:off x="471672" y="6099978"/>
            <a:ext cx="1191619" cy="604952"/>
          </a:xfrm>
          <a:prstGeom prst="rect">
            <a:avLst/>
          </a:prstGeom>
        </p:spPr>
      </p:pic>
      <p:sp>
        <p:nvSpPr>
          <p:cNvPr id="48" name="テキスト ボックス 47"/>
          <p:cNvSpPr txBox="1"/>
          <p:nvPr/>
        </p:nvSpPr>
        <p:spPr>
          <a:xfrm>
            <a:off x="2022779" y="6281363"/>
            <a:ext cx="1287731" cy="323165"/>
          </a:xfrm>
          <a:prstGeom prst="rect">
            <a:avLst/>
          </a:prstGeom>
          <a:noFill/>
        </p:spPr>
        <p:txBody>
          <a:bodyPr wrap="square" rtlCol="0">
            <a:spAutoFit/>
          </a:bodyPr>
          <a:lstStyle/>
          <a:p>
            <a:r>
              <a:rPr lang="ja-JP" altLang="en-US" sz="1500" dirty="0">
                <a:latin typeface="+mn-ea"/>
              </a:rPr>
              <a:t>解</a:t>
            </a:r>
            <a:r>
              <a:rPr lang="ja-JP" altLang="en-US" sz="1500" dirty="0" smtClean="0">
                <a:latin typeface="+mn-ea"/>
              </a:rPr>
              <a:t>の</a:t>
            </a:r>
            <a:r>
              <a:rPr lang="ja-JP" altLang="en-US" sz="1500" dirty="0">
                <a:latin typeface="+mn-ea"/>
              </a:rPr>
              <a:t>数</a:t>
            </a:r>
            <a:r>
              <a:rPr lang="en-US" altLang="ja-JP" sz="1500" dirty="0" smtClean="0">
                <a:latin typeface="+mn-ea"/>
              </a:rPr>
              <a:t>: </a:t>
            </a:r>
            <a:r>
              <a:rPr lang="en-US" altLang="ja-JP" sz="1500" i="1" dirty="0" smtClean="0">
                <a:latin typeface="Cambria Math" panose="02040503050406030204" pitchFamily="18" charset="0"/>
                <a:ea typeface="Cambria Math" panose="02040503050406030204" pitchFamily="18" charset="0"/>
              </a:rPr>
              <a:t>q</a:t>
            </a:r>
            <a:r>
              <a:rPr lang="en-US" altLang="ja-JP" sz="1500" dirty="0" smtClean="0"/>
              <a:t> </a:t>
            </a:r>
            <a:endParaRPr lang="ja-JP" altLang="en-US" sz="1500" dirty="0"/>
          </a:p>
        </p:txBody>
      </p:sp>
    </p:spTree>
    <p:extLst>
      <p:ext uri="{BB962C8B-B14F-4D97-AF65-F5344CB8AC3E}">
        <p14:creationId xmlns:p14="http://schemas.microsoft.com/office/powerpoint/2010/main" val="3398989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10"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56" grpId="0"/>
      <p:bldP spid="62" grpId="0" animBg="1"/>
      <p:bldP spid="63" grpId="0"/>
      <p:bldP spid="67" grpId="0"/>
      <p:bldP spid="73"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角丸四角形 38"/>
          <p:cNvSpPr/>
          <p:nvPr/>
        </p:nvSpPr>
        <p:spPr>
          <a:xfrm>
            <a:off x="4141047" y="5498828"/>
            <a:ext cx="2803213" cy="66771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fld id="{CAF925E2-19D9-40EE-AC9E-1CF63AA179A3}" type="slidenum">
              <a:rPr lang="ja-JP" altLang="en-US" sz="1400" smtClean="0"/>
              <a:pPr/>
              <a:t>37</a:t>
            </a:fld>
            <a:endParaRPr lang="ja-JP" altLang="en-US" sz="1400" dirty="0"/>
          </a:p>
        </p:txBody>
      </p:sp>
      <p:graphicFrame>
        <p:nvGraphicFramePr>
          <p:cNvPr id="5" name="コンテンツ プレースホルダー 5"/>
          <p:cNvGraphicFramePr>
            <a:graphicFrameLocks/>
          </p:cNvGraphicFramePr>
          <p:nvPr>
            <p:extLst>
              <p:ext uri="{D42A27DB-BD31-4B8C-83A1-F6EECF244321}">
                <p14:modId xmlns:p14="http://schemas.microsoft.com/office/powerpoint/2010/main" val="3539528432"/>
              </p:ext>
            </p:extLst>
          </p:nvPr>
        </p:nvGraphicFramePr>
        <p:xfrm>
          <a:off x="257644" y="1894003"/>
          <a:ext cx="7679648" cy="64141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80" name="図 79"/>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412257" y="3663557"/>
            <a:ext cx="1545885" cy="189000"/>
          </a:xfrm>
          <a:prstGeom prst="rect">
            <a:avLst/>
          </a:prstGeom>
        </p:spPr>
      </p:pic>
      <p:sp>
        <p:nvSpPr>
          <p:cNvPr id="26" name="テキスト ボックス 25"/>
          <p:cNvSpPr txBox="1"/>
          <p:nvPr/>
        </p:nvSpPr>
        <p:spPr>
          <a:xfrm>
            <a:off x="3971357" y="2971248"/>
            <a:ext cx="4224031" cy="369332"/>
          </a:xfrm>
          <a:prstGeom prst="rect">
            <a:avLst/>
          </a:prstGeom>
          <a:noFill/>
        </p:spPr>
        <p:txBody>
          <a:bodyPr wrap="square" rtlCol="0">
            <a:spAutoFit/>
          </a:bodyPr>
          <a:lstStyle/>
          <a:p>
            <a:r>
              <a:rPr lang="ja-JP" altLang="en-US" b="1" dirty="0">
                <a:solidFill>
                  <a:schemeClr val="tx1">
                    <a:lumMod val="75000"/>
                    <a:lumOff val="25000"/>
                  </a:schemeClr>
                </a:solidFill>
              </a:rPr>
              <a:t>最良個体近辺に個体候補生成</a:t>
            </a:r>
          </a:p>
        </p:txBody>
      </p:sp>
      <p:pic>
        <p:nvPicPr>
          <p:cNvPr id="36" name="図 35"/>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063684" y="4075788"/>
            <a:ext cx="453050" cy="148500"/>
          </a:xfrm>
          <a:prstGeom prst="rect">
            <a:avLst/>
          </a:prstGeom>
        </p:spPr>
      </p:pic>
      <mc:AlternateContent xmlns:mc="http://schemas.openxmlformats.org/markup-compatibility/2006" xmlns:a14="http://schemas.microsoft.com/office/drawing/2010/main">
        <mc:Choice Requires="a14">
          <p:sp>
            <p:nvSpPr>
              <p:cNvPr id="41" name="テキスト ボックス 40"/>
              <p:cNvSpPr txBox="1"/>
              <p:nvPr/>
            </p:nvSpPr>
            <p:spPr>
              <a:xfrm>
                <a:off x="4701488" y="4332439"/>
                <a:ext cx="3322704" cy="230832"/>
              </a:xfrm>
              <a:prstGeom prst="rect">
                <a:avLst/>
              </a:prstGeom>
              <a:noFill/>
            </p:spPr>
            <p:txBody>
              <a:bodyPr wrap="none" lIns="0" tIns="0" rIns="0" bIns="0" rtlCol="0">
                <a:spAutoFit/>
              </a:bodyPr>
              <a:lstStyle/>
              <a:p>
                <a14:m>
                  <m:oMath xmlns:m="http://schemas.openxmlformats.org/officeDocument/2006/math">
                    <m:r>
                      <a:rPr lang="ja-JP" altLang="en-US" sz="1500" i="1">
                        <a:latin typeface="Cambria Math" panose="02040503050406030204" pitchFamily="18" charset="0"/>
                      </a:rPr>
                      <m:t>𝜖</m:t>
                    </m:r>
                  </m:oMath>
                </a14:m>
                <a:r>
                  <a:rPr lang="ja-JP" altLang="en-US" sz="1500" dirty="0"/>
                  <a:t>は</a:t>
                </a:r>
                <a:r>
                  <a:rPr lang="en-US" altLang="ja-JP" sz="1500" dirty="0"/>
                  <a:t>1×</a:t>
                </a:r>
                <a:r>
                  <a:rPr lang="en-US" altLang="ja-JP" sz="1500" i="1" dirty="0"/>
                  <a:t>D</a:t>
                </a:r>
                <a:r>
                  <a:rPr lang="ja-JP" altLang="en-US" sz="1500" dirty="0"/>
                  <a:t>の配列で</a:t>
                </a:r>
                <a:r>
                  <a:rPr lang="en-US" altLang="ja-JP" sz="1500" dirty="0"/>
                  <a:t>[-1, 1]</a:t>
                </a:r>
                <a:r>
                  <a:rPr lang="ja-JP" altLang="en-US" sz="1500" dirty="0"/>
                  <a:t>区間のランダムな値</a:t>
                </a: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4701488" y="4332439"/>
                <a:ext cx="3322704" cy="230832"/>
              </a:xfrm>
              <a:prstGeom prst="rect">
                <a:avLst/>
              </a:prstGeom>
              <a:blipFill>
                <a:blip r:embed="rId13"/>
                <a:stretch>
                  <a:fillRect l="-1468" t="-26316" r="-2018" b="-5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p:cNvSpPr txBox="1"/>
              <p:nvPr/>
            </p:nvSpPr>
            <p:spPr>
              <a:xfrm>
                <a:off x="6362840" y="3324699"/>
                <a:ext cx="2231092" cy="323165"/>
              </a:xfrm>
              <a:prstGeom prst="rect">
                <a:avLst/>
              </a:prstGeom>
              <a:noFill/>
            </p:spPr>
            <p:txBody>
              <a:bodyPr wrap="square" rtlCol="0">
                <a:spAutoFit/>
              </a:bodyPr>
              <a:lstStyle/>
              <a:p>
                <a14:m>
                  <m:oMath xmlns:m="http://schemas.openxmlformats.org/officeDocument/2006/math">
                    <m:r>
                      <a:rPr lang="en-US" altLang="ja-JP" sz="1500" i="1">
                        <a:latin typeface="Cambria Math" panose="02040503050406030204" pitchFamily="18" charset="0"/>
                      </a:rPr>
                      <m:t>𝑟𝑎𝑛𝑑</m:t>
                    </m:r>
                  </m:oMath>
                </a14:m>
                <a:r>
                  <a:rPr lang="ja-JP" altLang="en-US" sz="1500" dirty="0"/>
                  <a:t>は</a:t>
                </a:r>
                <a:r>
                  <a:rPr lang="en-US" altLang="ja-JP" sz="1500" dirty="0"/>
                  <a:t>0</a:t>
                </a:r>
                <a:r>
                  <a:rPr lang="ja-JP" altLang="en-US" sz="1500" dirty="0"/>
                  <a:t>から</a:t>
                </a:r>
                <a:r>
                  <a:rPr lang="en-US" altLang="ja-JP" sz="1500" dirty="0"/>
                  <a:t>1</a:t>
                </a:r>
                <a:r>
                  <a:rPr lang="ja-JP" altLang="en-US" sz="1500" dirty="0"/>
                  <a:t>の乱数</a:t>
                </a:r>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6362840" y="3324699"/>
                <a:ext cx="2231092" cy="323165"/>
              </a:xfrm>
              <a:prstGeom prst="rect">
                <a:avLst/>
              </a:prstGeom>
              <a:blipFill>
                <a:blip r:embed="rId14"/>
                <a:stretch>
                  <a:fillRect t="-3774" b="-22642"/>
                </a:stretch>
              </a:blipFill>
            </p:spPr>
            <p:txBody>
              <a:bodyPr/>
              <a:lstStyle/>
              <a:p>
                <a:r>
                  <a:rPr lang="ja-JP" altLang="en-US">
                    <a:noFill/>
                  </a:rPr>
                  <a:t> </a:t>
                </a:r>
              </a:p>
            </p:txBody>
          </p:sp>
        </mc:Fallback>
      </mc:AlternateContent>
      <p:sp>
        <p:nvSpPr>
          <p:cNvPr id="47" name="楕円 46"/>
          <p:cNvSpPr/>
          <p:nvPr/>
        </p:nvSpPr>
        <p:spPr>
          <a:xfrm>
            <a:off x="923575" y="2875614"/>
            <a:ext cx="135000" cy="135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8" name="楕円 47"/>
          <p:cNvSpPr/>
          <p:nvPr/>
        </p:nvSpPr>
        <p:spPr>
          <a:xfrm>
            <a:off x="2167372" y="3446505"/>
            <a:ext cx="135000" cy="135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9" name="楕円 48"/>
          <p:cNvSpPr/>
          <p:nvPr/>
        </p:nvSpPr>
        <p:spPr>
          <a:xfrm>
            <a:off x="670391" y="4440494"/>
            <a:ext cx="135000" cy="135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0" name="楕円 49"/>
          <p:cNvSpPr/>
          <p:nvPr/>
        </p:nvSpPr>
        <p:spPr>
          <a:xfrm>
            <a:off x="2016987" y="4558934"/>
            <a:ext cx="135000" cy="135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2" name="楕円 51"/>
          <p:cNvSpPr/>
          <p:nvPr/>
        </p:nvSpPr>
        <p:spPr>
          <a:xfrm>
            <a:off x="1520131" y="3905946"/>
            <a:ext cx="135000" cy="135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7" name="テキスト ボックス 56"/>
              <p:cNvSpPr txBox="1"/>
              <p:nvPr/>
            </p:nvSpPr>
            <p:spPr>
              <a:xfrm>
                <a:off x="1494644" y="4929745"/>
                <a:ext cx="1715483" cy="300082"/>
              </a:xfrm>
              <a:prstGeom prst="rect">
                <a:avLst/>
              </a:prstGeom>
              <a:noFill/>
            </p:spPr>
            <p:txBody>
              <a:bodyPr wrap="square" rtlCol="0">
                <a:spAutoFit/>
              </a:bodyPr>
              <a:lstStyle/>
              <a:p>
                <a:r>
                  <a:rPr lang="ja-JP" altLang="en-US" sz="1350" dirty="0"/>
                  <a:t>：最良個体</a:t>
                </a:r>
                <a14:m>
                  <m:oMath xmlns:m="http://schemas.openxmlformats.org/officeDocument/2006/math">
                    <m:sSub>
                      <m:sSubPr>
                        <m:ctrlPr>
                          <a:rPr lang="en-US" altLang="ja-JP" sz="1350" i="1">
                            <a:latin typeface="Cambria Math" panose="02040503050406030204" pitchFamily="18" charset="0"/>
                          </a:rPr>
                        </m:ctrlPr>
                      </m:sSubPr>
                      <m:e>
                        <m:r>
                          <a:rPr lang="en-US" altLang="ja-JP" sz="1350" i="1">
                            <a:latin typeface="Cambria Math" panose="02040503050406030204" pitchFamily="18" charset="0"/>
                          </a:rPr>
                          <m:t>𝑥</m:t>
                        </m:r>
                      </m:e>
                      <m:sub>
                        <m:r>
                          <a:rPr lang="en-US" altLang="ja-JP" sz="1350" i="1">
                            <a:latin typeface="Cambria Math" panose="02040503050406030204" pitchFamily="18" charset="0"/>
                          </a:rPr>
                          <m:t>∗</m:t>
                        </m:r>
                      </m:sub>
                    </m:sSub>
                  </m:oMath>
                </a14:m>
                <a:endParaRPr lang="ja-JP" altLang="en-US" sz="1350" dirty="0"/>
              </a:p>
            </p:txBody>
          </p:sp>
        </mc:Choice>
        <mc:Fallback xmlns="">
          <p:sp>
            <p:nvSpPr>
              <p:cNvPr id="57" name="テキスト ボックス 56"/>
              <p:cNvSpPr txBox="1">
                <a:spLocks noRot="1" noChangeAspect="1" noMove="1" noResize="1" noEditPoints="1" noAdjustHandles="1" noChangeArrowheads="1" noChangeShapeType="1" noTextEdit="1"/>
              </p:cNvSpPr>
              <p:nvPr/>
            </p:nvSpPr>
            <p:spPr>
              <a:xfrm>
                <a:off x="1494644" y="4929745"/>
                <a:ext cx="1715483" cy="300082"/>
              </a:xfrm>
              <a:prstGeom prst="rect">
                <a:avLst/>
              </a:prstGeom>
              <a:blipFill>
                <a:blip r:embed="rId15"/>
                <a:stretch>
                  <a:fillRect l="-709" t="-4082" b="-20408"/>
                </a:stretch>
              </a:blipFill>
            </p:spPr>
            <p:txBody>
              <a:bodyPr/>
              <a:lstStyle/>
              <a:p>
                <a:r>
                  <a:rPr lang="ja-JP" altLang="en-US">
                    <a:noFill/>
                  </a:rPr>
                  <a:t> </a:t>
                </a:r>
              </a:p>
            </p:txBody>
          </p:sp>
        </mc:Fallback>
      </mc:AlternateContent>
      <p:sp>
        <p:nvSpPr>
          <p:cNvPr id="58" name="楕円 57"/>
          <p:cNvSpPr/>
          <p:nvPr/>
        </p:nvSpPr>
        <p:spPr>
          <a:xfrm>
            <a:off x="1362147" y="5259658"/>
            <a:ext cx="135000" cy="135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9" name="テキスト ボックス 58"/>
              <p:cNvSpPr txBox="1"/>
              <p:nvPr/>
            </p:nvSpPr>
            <p:spPr>
              <a:xfrm>
                <a:off x="1497679" y="5190574"/>
                <a:ext cx="2009902" cy="300082"/>
              </a:xfrm>
              <a:prstGeom prst="rect">
                <a:avLst/>
              </a:prstGeom>
              <a:noFill/>
            </p:spPr>
            <p:txBody>
              <a:bodyPr wrap="square" rtlCol="0">
                <a:spAutoFit/>
              </a:bodyPr>
              <a:lstStyle/>
              <a:p>
                <a:r>
                  <a:rPr lang="ja-JP" altLang="en-US" sz="1350" dirty="0"/>
                  <a:t>：生成した個体候補</a:t>
                </a:r>
                <a14:m>
                  <m:oMath xmlns:m="http://schemas.openxmlformats.org/officeDocument/2006/math">
                    <m:sSub>
                      <m:sSubPr>
                        <m:ctrlPr>
                          <a:rPr lang="en-US" altLang="ja-JP" sz="1350" i="1">
                            <a:latin typeface="Cambria Math" panose="02040503050406030204" pitchFamily="18" charset="0"/>
                          </a:rPr>
                        </m:ctrlPr>
                      </m:sSubPr>
                      <m:e>
                        <m:r>
                          <a:rPr lang="en-US" altLang="ja-JP" sz="1350" i="1">
                            <a:latin typeface="Cambria Math" panose="02040503050406030204" pitchFamily="18" charset="0"/>
                          </a:rPr>
                          <m:t>𝑥</m:t>
                        </m:r>
                      </m:e>
                      <m:sub>
                        <m:r>
                          <a:rPr lang="en-US" altLang="ja-JP" sz="1350" i="1">
                            <a:latin typeface="Cambria Math" panose="02040503050406030204" pitchFamily="18" charset="0"/>
                          </a:rPr>
                          <m:t>𝑙𝑜𝑐</m:t>
                        </m:r>
                      </m:sub>
                    </m:sSub>
                  </m:oMath>
                </a14:m>
                <a:endParaRPr lang="ja-JP" altLang="en-US" sz="1350" dirty="0"/>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1497679" y="5190574"/>
                <a:ext cx="2009902" cy="300082"/>
              </a:xfrm>
              <a:prstGeom prst="rect">
                <a:avLst/>
              </a:prstGeom>
              <a:blipFill>
                <a:blip r:embed="rId16"/>
                <a:stretch>
                  <a:fillRect l="-912" t="-2000" b="-1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p:cNvSpPr txBox="1"/>
              <p:nvPr/>
            </p:nvSpPr>
            <p:spPr>
              <a:xfrm>
                <a:off x="620797" y="2884297"/>
                <a:ext cx="367394" cy="3059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350" b="1" i="1">
                              <a:solidFill>
                                <a:schemeClr val="tx1">
                                  <a:lumMod val="75000"/>
                                  <a:lumOff val="25000"/>
                                </a:schemeClr>
                              </a:solidFill>
                              <a:latin typeface="Cambria Math" panose="02040503050406030204" pitchFamily="18" charset="0"/>
                            </a:rPr>
                          </m:ctrlPr>
                        </m:sSubSup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𝟏</m:t>
                          </m:r>
                        </m:sub>
                        <m:sup>
                          <m:r>
                            <a:rPr lang="en-US" altLang="ja-JP" sz="1350" b="1" i="1">
                              <a:solidFill>
                                <a:schemeClr val="tx1">
                                  <a:lumMod val="75000"/>
                                  <a:lumOff val="25000"/>
                                </a:schemeClr>
                              </a:solidFill>
                              <a:latin typeface="Cambria Math" panose="02040503050406030204" pitchFamily="18" charset="0"/>
                            </a:rPr>
                            <m:t>𝒕</m:t>
                          </m:r>
                        </m:sup>
                      </m:sSubSup>
                    </m:oMath>
                  </m:oMathPara>
                </a14:m>
                <a:endParaRPr lang="ja-JP" altLang="en-US" sz="1350" b="1" dirty="0">
                  <a:solidFill>
                    <a:schemeClr val="tx1">
                      <a:lumMod val="75000"/>
                      <a:lumOff val="25000"/>
                    </a:schemeClr>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620797" y="2884297"/>
                <a:ext cx="367394" cy="305981"/>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679297" y="4160453"/>
                <a:ext cx="367394" cy="3059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350" b="1" i="1">
                              <a:solidFill>
                                <a:schemeClr val="tx1">
                                  <a:lumMod val="75000"/>
                                  <a:lumOff val="25000"/>
                                </a:schemeClr>
                              </a:solidFill>
                              <a:latin typeface="Cambria Math" panose="02040503050406030204" pitchFamily="18" charset="0"/>
                            </a:rPr>
                          </m:ctrlPr>
                        </m:sSubSup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𝟐</m:t>
                          </m:r>
                        </m:sub>
                        <m:sup>
                          <m:r>
                            <a:rPr lang="en-US" altLang="ja-JP" sz="1350" b="1" i="1">
                              <a:solidFill>
                                <a:schemeClr val="tx1">
                                  <a:lumMod val="75000"/>
                                  <a:lumOff val="25000"/>
                                </a:schemeClr>
                              </a:solidFill>
                              <a:latin typeface="Cambria Math" panose="02040503050406030204" pitchFamily="18" charset="0"/>
                            </a:rPr>
                            <m:t>𝒕</m:t>
                          </m:r>
                        </m:sup>
                      </m:sSubSup>
                    </m:oMath>
                  </m:oMathPara>
                </a14:m>
                <a:endParaRPr lang="ja-JP" altLang="en-US" sz="1350" b="1" dirty="0">
                  <a:solidFill>
                    <a:schemeClr val="tx1">
                      <a:lumMod val="75000"/>
                      <a:lumOff val="25000"/>
                    </a:schemeClr>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679297" y="4160453"/>
                <a:ext cx="367394" cy="305981"/>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1687724" y="4424639"/>
                <a:ext cx="367394" cy="306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350" b="1" i="1">
                              <a:solidFill>
                                <a:schemeClr val="tx1">
                                  <a:lumMod val="75000"/>
                                  <a:lumOff val="25000"/>
                                </a:schemeClr>
                              </a:solidFill>
                              <a:latin typeface="Cambria Math" panose="02040503050406030204" pitchFamily="18" charset="0"/>
                            </a:rPr>
                          </m:ctrlPr>
                        </m:sSubSup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𝟑</m:t>
                          </m:r>
                        </m:sub>
                        <m:sup>
                          <m:r>
                            <a:rPr lang="en-US" altLang="ja-JP" sz="1350" b="1" i="1">
                              <a:solidFill>
                                <a:schemeClr val="tx1">
                                  <a:lumMod val="75000"/>
                                  <a:lumOff val="25000"/>
                                </a:schemeClr>
                              </a:solidFill>
                              <a:latin typeface="Cambria Math" panose="02040503050406030204" pitchFamily="18" charset="0"/>
                            </a:rPr>
                            <m:t>𝒕</m:t>
                          </m:r>
                        </m:sup>
                      </m:sSubSup>
                    </m:oMath>
                  </m:oMathPara>
                </a14:m>
                <a:endParaRPr lang="ja-JP" altLang="en-US" sz="1350" b="1" dirty="0">
                  <a:solidFill>
                    <a:schemeClr val="tx1">
                      <a:lumMod val="75000"/>
                      <a:lumOff val="25000"/>
                    </a:schemeClr>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1687724" y="4424639"/>
                <a:ext cx="367394" cy="306944"/>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2257964" y="3200002"/>
                <a:ext cx="367394" cy="3054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350" b="1" i="1">
                              <a:solidFill>
                                <a:schemeClr val="tx1">
                                  <a:lumMod val="75000"/>
                                  <a:lumOff val="25000"/>
                                </a:schemeClr>
                              </a:solidFill>
                              <a:latin typeface="Cambria Math" panose="02040503050406030204" pitchFamily="18" charset="0"/>
                            </a:rPr>
                          </m:ctrlPr>
                        </m:sSubSup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𝟒</m:t>
                          </m:r>
                        </m:sub>
                        <m:sup>
                          <m:r>
                            <a:rPr lang="en-US" altLang="ja-JP" sz="1350" b="1" i="1">
                              <a:solidFill>
                                <a:schemeClr val="tx1">
                                  <a:lumMod val="75000"/>
                                  <a:lumOff val="25000"/>
                                </a:schemeClr>
                              </a:solidFill>
                              <a:latin typeface="Cambria Math" panose="02040503050406030204" pitchFamily="18" charset="0"/>
                            </a:rPr>
                            <m:t>𝒕</m:t>
                          </m:r>
                        </m:sup>
                      </m:sSubSup>
                    </m:oMath>
                  </m:oMathPara>
                </a14:m>
                <a:endParaRPr lang="ja-JP" altLang="en-US" sz="1350" b="1" dirty="0">
                  <a:solidFill>
                    <a:schemeClr val="tx1">
                      <a:lumMod val="75000"/>
                      <a:lumOff val="25000"/>
                    </a:schemeClr>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2257964" y="3200002"/>
                <a:ext cx="367394" cy="305405"/>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p:cNvSpPr txBox="1"/>
              <p:nvPr/>
            </p:nvSpPr>
            <p:spPr>
              <a:xfrm>
                <a:off x="1336434" y="3976474"/>
                <a:ext cx="367394"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a:solidFill>
                                <a:schemeClr val="tx1">
                                  <a:lumMod val="75000"/>
                                  <a:lumOff val="25000"/>
                                </a:schemeClr>
                              </a:solidFill>
                              <a:latin typeface="Cambria Math" panose="02040503050406030204" pitchFamily="18" charset="0"/>
                            </a:rPr>
                          </m:ctrlPr>
                        </m:sSub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𝒍𝒐𝒄</m:t>
                          </m:r>
                        </m:sub>
                      </m:sSub>
                    </m:oMath>
                  </m:oMathPara>
                </a14:m>
                <a:endParaRPr lang="ja-JP" altLang="en-US" sz="1350" b="1" dirty="0">
                  <a:solidFill>
                    <a:schemeClr val="tx1">
                      <a:lumMod val="75000"/>
                      <a:lumOff val="25000"/>
                    </a:schemeClr>
                  </a:solidFill>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1336434" y="3976474"/>
                <a:ext cx="367394" cy="300082"/>
              </a:xfrm>
              <a:prstGeom prst="rect">
                <a:avLst/>
              </a:prstGeom>
              <a:blipFill>
                <a:blip r:embed="rId21"/>
                <a:stretch>
                  <a:fillRect r="-13333"/>
                </a:stretch>
              </a:blipFill>
            </p:spPr>
            <p:txBody>
              <a:bodyPr/>
              <a:lstStyle/>
              <a:p>
                <a:r>
                  <a:rPr lang="ja-JP" altLang="en-US">
                    <a:noFill/>
                  </a:rPr>
                  <a:t> </a:t>
                </a:r>
              </a:p>
            </p:txBody>
          </p:sp>
        </mc:Fallback>
      </mc:AlternateContent>
      <p:cxnSp>
        <p:nvCxnSpPr>
          <p:cNvPr id="68" name="カギ線コネクタ 67"/>
          <p:cNvCxnSpPr/>
          <p:nvPr/>
        </p:nvCxnSpPr>
        <p:spPr>
          <a:xfrm flipH="1">
            <a:off x="515740" y="2214710"/>
            <a:ext cx="7679648" cy="9525"/>
          </a:xfrm>
          <a:prstGeom prst="bentConnector5">
            <a:avLst>
              <a:gd name="adj1" fmla="val -2233"/>
              <a:gd name="adj2" fmla="val 5167008"/>
              <a:gd name="adj3" fmla="val 105114"/>
            </a:avLst>
          </a:prstGeom>
          <a:ln w="152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正方形/長方形 68"/>
              <p:cNvSpPr/>
              <p:nvPr/>
            </p:nvSpPr>
            <p:spPr>
              <a:xfrm>
                <a:off x="4598074" y="4657044"/>
                <a:ext cx="914289" cy="300082"/>
              </a:xfrm>
              <a:prstGeom prst="rect">
                <a:avLst/>
              </a:prstGeom>
            </p:spPr>
            <p:txBody>
              <a:bodyPr wrap="none">
                <a:spAutoFit/>
              </a:bodyPr>
              <a:lstStyle/>
              <a:p>
                <a:r>
                  <a:rPr lang="ja-JP" altLang="en-US" sz="1350" dirty="0"/>
                  <a:t>次元数</a:t>
                </a:r>
                <a:r>
                  <a:rPr lang="en-US" altLang="ja-JP" sz="1350" dirty="0"/>
                  <a:t>: </a:t>
                </a:r>
                <a14:m>
                  <m:oMath xmlns:m="http://schemas.openxmlformats.org/officeDocument/2006/math">
                    <m:r>
                      <a:rPr lang="en-US" altLang="ja-JP" sz="1350" i="1">
                        <a:latin typeface="Cambria Math" panose="02040503050406030204" pitchFamily="18" charset="0"/>
                      </a:rPr>
                      <m:t>𝐷</m:t>
                    </m:r>
                  </m:oMath>
                </a14:m>
                <a:endParaRPr lang="ja-JP" altLang="en-US" sz="1350"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4598074" y="4657044"/>
                <a:ext cx="914289" cy="300082"/>
              </a:xfrm>
              <a:prstGeom prst="rect">
                <a:avLst/>
              </a:prstGeom>
              <a:blipFill>
                <a:blip r:embed="rId22"/>
                <a:stretch>
                  <a:fillRect l="-1333" t="-4082" b="-204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p:cNvSpPr txBox="1"/>
              <p:nvPr/>
            </p:nvSpPr>
            <p:spPr>
              <a:xfrm>
                <a:off x="1455488" y="3573249"/>
                <a:ext cx="367394" cy="30008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a:solidFill>
                                <a:schemeClr val="tx1">
                                  <a:lumMod val="75000"/>
                                  <a:lumOff val="25000"/>
                                </a:schemeClr>
                              </a:solidFill>
                              <a:latin typeface="Cambria Math" panose="02040503050406030204" pitchFamily="18" charset="0"/>
                            </a:rPr>
                          </m:ctrlPr>
                        </m:sSub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m:t>
                          </m:r>
                        </m:sub>
                      </m:sSub>
                    </m:oMath>
                  </m:oMathPara>
                </a14:m>
                <a:endParaRPr lang="ja-JP" altLang="en-US" sz="1350" b="1" dirty="0">
                  <a:solidFill>
                    <a:schemeClr val="tx1">
                      <a:lumMod val="75000"/>
                      <a:lumOff val="25000"/>
                    </a:schemeClr>
                  </a:solidFill>
                </a:endParaRPr>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1455488" y="3573249"/>
                <a:ext cx="367394" cy="300082"/>
              </a:xfrm>
              <a:prstGeom prst="rect">
                <a:avLst/>
              </a:prstGeom>
              <a:blipFill>
                <a:blip r:embed="rId23"/>
                <a:stretch>
                  <a:fillRect/>
                </a:stretch>
              </a:blipFill>
            </p:spPr>
            <p:txBody>
              <a:bodyPr/>
              <a:lstStyle/>
              <a:p>
                <a:r>
                  <a:rPr lang="ja-JP" altLang="en-US">
                    <a:noFill/>
                  </a:rPr>
                  <a:t> </a:t>
                </a:r>
              </a:p>
            </p:txBody>
          </p:sp>
        </mc:Fallback>
      </mc:AlternateContent>
      <p:sp>
        <p:nvSpPr>
          <p:cNvPr id="74" name="正方形/長方形 73"/>
          <p:cNvSpPr/>
          <p:nvPr/>
        </p:nvSpPr>
        <p:spPr>
          <a:xfrm>
            <a:off x="475599" y="2778179"/>
            <a:ext cx="2160000" cy="216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3" name="テキスト ボックス 52"/>
          <p:cNvSpPr txBox="1"/>
          <p:nvPr/>
        </p:nvSpPr>
        <p:spPr>
          <a:xfrm>
            <a:off x="1739752" y="3758360"/>
            <a:ext cx="1791695" cy="553998"/>
          </a:xfrm>
          <a:prstGeom prst="rect">
            <a:avLst/>
          </a:prstGeom>
          <a:solidFill>
            <a:schemeClr val="bg1"/>
          </a:solidFill>
        </p:spPr>
        <p:txBody>
          <a:bodyPr wrap="square" rtlCol="0">
            <a:spAutoFit/>
          </a:bodyPr>
          <a:lstStyle/>
          <a:p>
            <a:pPr algn="ctr"/>
            <a:r>
              <a:rPr lang="ja-JP" altLang="en-US" sz="1500" dirty="0"/>
              <a:t>最良個体付近に</a:t>
            </a:r>
            <a:r>
              <a:rPr lang="en-US" altLang="ja-JP" sz="1500" dirty="0"/>
              <a:t/>
            </a:r>
            <a:br>
              <a:rPr lang="en-US" altLang="ja-JP" sz="1500" dirty="0"/>
            </a:br>
            <a:r>
              <a:rPr lang="ja-JP" altLang="en-US" sz="1500" dirty="0"/>
              <a:t>個体候補生成</a:t>
            </a:r>
          </a:p>
        </p:txBody>
      </p:sp>
      <p:sp>
        <p:nvSpPr>
          <p:cNvPr id="75" name="楕円 74"/>
          <p:cNvSpPr/>
          <p:nvPr/>
        </p:nvSpPr>
        <p:spPr>
          <a:xfrm>
            <a:off x="444285" y="4982988"/>
            <a:ext cx="135000" cy="135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76" name="テキスト ボックス 75"/>
              <p:cNvSpPr txBox="1"/>
              <p:nvPr/>
            </p:nvSpPr>
            <p:spPr>
              <a:xfrm>
                <a:off x="551236" y="4929745"/>
                <a:ext cx="868883" cy="300082"/>
              </a:xfrm>
              <a:prstGeom prst="rect">
                <a:avLst/>
              </a:prstGeom>
              <a:noFill/>
            </p:spPr>
            <p:txBody>
              <a:bodyPr wrap="square" rtlCol="0">
                <a:spAutoFit/>
              </a:bodyPr>
              <a:lstStyle/>
              <a:p>
                <a:r>
                  <a:rPr lang="ja-JP" altLang="en-US" sz="1350" dirty="0"/>
                  <a:t>：個体</a:t>
                </a:r>
                <a14:m>
                  <m:oMath xmlns:m="http://schemas.openxmlformats.org/officeDocument/2006/math">
                    <m:sSub>
                      <m:sSubPr>
                        <m:ctrlPr>
                          <a:rPr lang="en-US" altLang="ja-JP" sz="1350" i="1">
                            <a:latin typeface="Cambria Math" panose="02040503050406030204" pitchFamily="18" charset="0"/>
                          </a:rPr>
                        </m:ctrlPr>
                      </m:sSubPr>
                      <m:e>
                        <m:r>
                          <a:rPr lang="en-US" altLang="ja-JP" sz="1350" i="1">
                            <a:latin typeface="Cambria Math" panose="02040503050406030204" pitchFamily="18" charset="0"/>
                          </a:rPr>
                          <m:t>𝑥</m:t>
                        </m:r>
                      </m:e>
                      <m:sub>
                        <m:r>
                          <a:rPr lang="en-US" altLang="ja-JP" sz="1350" i="1">
                            <a:latin typeface="Cambria Math" panose="02040503050406030204" pitchFamily="18" charset="0"/>
                          </a:rPr>
                          <m:t>𝑖</m:t>
                        </m:r>
                      </m:sub>
                    </m:sSub>
                  </m:oMath>
                </a14:m>
                <a:endParaRPr lang="ja-JP" altLang="en-US" sz="1350" dirty="0"/>
              </a:p>
            </p:txBody>
          </p:sp>
        </mc:Choice>
        <mc:Fallback xmlns="">
          <p:sp>
            <p:nvSpPr>
              <p:cNvPr id="76" name="テキスト ボックス 75"/>
              <p:cNvSpPr txBox="1">
                <a:spLocks noRot="1" noChangeAspect="1" noMove="1" noResize="1" noEditPoints="1" noAdjustHandles="1" noChangeArrowheads="1" noChangeShapeType="1" noTextEdit="1"/>
              </p:cNvSpPr>
              <p:nvPr/>
            </p:nvSpPr>
            <p:spPr>
              <a:xfrm>
                <a:off x="551236" y="4929745"/>
                <a:ext cx="868883" cy="300082"/>
              </a:xfrm>
              <a:prstGeom prst="rect">
                <a:avLst/>
              </a:prstGeom>
              <a:blipFill>
                <a:blip r:embed="rId24"/>
                <a:stretch>
                  <a:fillRect l="-1399" t="-4082" b="-204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p:cNvSpPr txBox="1"/>
              <p:nvPr/>
            </p:nvSpPr>
            <p:spPr>
              <a:xfrm>
                <a:off x="4063684" y="3317497"/>
                <a:ext cx="1851341" cy="309957"/>
              </a:xfrm>
              <a:prstGeom prst="rect">
                <a:avLst/>
              </a:prstGeom>
              <a:noFill/>
            </p:spPr>
            <p:txBody>
              <a:bodyPr wrap="square" rtlCol="0">
                <a:spAutoFit/>
              </a:bodyPr>
              <a:lstStyle/>
              <a:p>
                <a:r>
                  <a:rPr lang="en-US" altLang="ja-JP" sz="1350" dirty="0"/>
                  <a:t>If </a:t>
                </a:r>
                <a14:m>
                  <m:oMath xmlns:m="http://schemas.openxmlformats.org/officeDocument/2006/math">
                    <m:r>
                      <a:rPr lang="en-US" altLang="ja-JP" sz="1350" i="1">
                        <a:latin typeface="Cambria Math" panose="02040503050406030204" pitchFamily="18" charset="0"/>
                      </a:rPr>
                      <m:t>𝑟𝑎𝑛𝑑</m:t>
                    </m:r>
                    <m:r>
                      <a:rPr lang="en-US" altLang="ja-JP" sz="1350" i="1">
                        <a:latin typeface="Cambria Math" panose="02040503050406030204" pitchFamily="18" charset="0"/>
                      </a:rPr>
                      <m:t>&gt; </m:t>
                    </m:r>
                    <m:r>
                      <a:rPr lang="en-US" altLang="ja-JP" sz="1350">
                        <a:latin typeface="Cambria Math" panose="02040503050406030204" pitchFamily="18" charset="0"/>
                      </a:rPr>
                      <m:t> </m:t>
                    </m:r>
                    <m:sSubSup>
                      <m:sSubSupPr>
                        <m:ctrlPr>
                          <a:rPr lang="en-US" altLang="ja-JP" sz="1350" i="1">
                            <a:latin typeface="Cambria Math" panose="02040503050406030204" pitchFamily="18" charset="0"/>
                          </a:rPr>
                        </m:ctrlPr>
                      </m:sSubSupPr>
                      <m:e>
                        <m:r>
                          <a:rPr lang="en-US" altLang="ja-JP" sz="1350" i="1">
                            <a:latin typeface="Cambria Math" panose="02040503050406030204" pitchFamily="18" charset="0"/>
                          </a:rPr>
                          <m:t>𝑟</m:t>
                        </m:r>
                      </m:e>
                      <m:sub>
                        <m:r>
                          <a:rPr lang="en-US" altLang="ja-JP" sz="1350" i="1">
                            <a:latin typeface="Cambria Math" panose="02040503050406030204" pitchFamily="18" charset="0"/>
                          </a:rPr>
                          <m:t>𝑖</m:t>
                        </m:r>
                      </m:sub>
                      <m:sup>
                        <m:r>
                          <a:rPr lang="en-US" altLang="ja-JP" sz="1350" i="1">
                            <a:latin typeface="Cambria Math" panose="02040503050406030204" pitchFamily="18" charset="0"/>
                          </a:rPr>
                          <m:t>𝑡</m:t>
                        </m:r>
                      </m:sup>
                    </m:sSubSup>
                  </m:oMath>
                </a14:m>
                <a:endParaRPr lang="ja-JP" altLang="en-US" sz="1350" dirty="0"/>
              </a:p>
            </p:txBody>
          </p:sp>
        </mc:Choice>
        <mc:Fallback xmlns="">
          <p:sp>
            <p:nvSpPr>
              <p:cNvPr id="77" name="テキスト ボックス 76"/>
              <p:cNvSpPr txBox="1">
                <a:spLocks noRot="1" noChangeAspect="1" noMove="1" noResize="1" noEditPoints="1" noAdjustHandles="1" noChangeArrowheads="1" noChangeShapeType="1" noTextEdit="1"/>
              </p:cNvSpPr>
              <p:nvPr/>
            </p:nvSpPr>
            <p:spPr>
              <a:xfrm>
                <a:off x="4063684" y="3317497"/>
                <a:ext cx="1851341" cy="309957"/>
              </a:xfrm>
              <a:prstGeom prst="rect">
                <a:avLst/>
              </a:prstGeom>
              <a:blipFill>
                <a:blip r:embed="rId25"/>
                <a:stretch>
                  <a:fillRect l="-990" t="-1961" b="-15686"/>
                </a:stretch>
              </a:blipFill>
            </p:spPr>
            <p:txBody>
              <a:bodyPr/>
              <a:lstStyle/>
              <a:p>
                <a:r>
                  <a:rPr lang="ja-JP" altLang="en-US">
                    <a:noFill/>
                  </a:rPr>
                  <a:t> </a:t>
                </a:r>
              </a:p>
            </p:txBody>
          </p:sp>
        </mc:Fallback>
      </mc:AlternateContent>
      <p:sp>
        <p:nvSpPr>
          <p:cNvPr id="78" name="二等辺三角形 77"/>
          <p:cNvSpPr/>
          <p:nvPr/>
        </p:nvSpPr>
        <p:spPr>
          <a:xfrm>
            <a:off x="1436943" y="3811526"/>
            <a:ext cx="135000" cy="135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9" name="二等辺三角形 78"/>
          <p:cNvSpPr/>
          <p:nvPr/>
        </p:nvSpPr>
        <p:spPr>
          <a:xfrm>
            <a:off x="1358652" y="4992467"/>
            <a:ext cx="135000" cy="135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 name="タイトル 1"/>
          <p:cNvSpPr>
            <a:spLocks noGrp="1"/>
          </p:cNvSpPr>
          <p:nvPr>
            <p:ph type="title"/>
          </p:nvPr>
        </p:nvSpPr>
        <p:spPr/>
        <p:txBody>
          <a:bodyPr/>
          <a:lstStyle/>
          <a:p>
            <a:endParaRPr kumimoji="1" lang="ja-JP" altLang="en-US"/>
          </a:p>
        </p:txBody>
      </p:sp>
      <p:sp>
        <p:nvSpPr>
          <p:cNvPr id="34" name="タイトル 1"/>
          <p:cNvSpPr txBox="1">
            <a:spLocks/>
          </p:cNvSpPr>
          <p:nvPr/>
        </p:nvSpPr>
        <p:spPr>
          <a:xfrm>
            <a:off x="3048667" y="144881"/>
            <a:ext cx="5874668" cy="94681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kumimoji="1" sz="4000" b="1" kern="1200">
                <a:solidFill>
                  <a:schemeClr val="tx1"/>
                </a:solidFill>
                <a:latin typeface="メイリオ" panose="020B0604030504040204" pitchFamily="50" charset="-128"/>
                <a:ea typeface="メイリオ" panose="020B0604030504040204" pitchFamily="50" charset="-128"/>
                <a:cs typeface="+mj-cs"/>
              </a:defRPr>
            </a:lvl1pPr>
          </a:lstStyle>
          <a:p>
            <a:r>
              <a:rPr lang="en-US" altLang="ja-JP" sz="3200" smtClean="0"/>
              <a:t>Bat Algorithm</a:t>
            </a:r>
            <a:r>
              <a:rPr lang="en-US" altLang="ja-JP" sz="2400" b="0" smtClean="0"/>
              <a:t>[Yang. X.S, 2010]</a:t>
            </a:r>
            <a:endParaRPr lang="ja-JP" altLang="en-US" sz="2400" b="0" dirty="0"/>
          </a:p>
        </p:txBody>
      </p:sp>
      <p:sp>
        <p:nvSpPr>
          <p:cNvPr id="35" name="タイトル 1"/>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4000" b="1" dirty="0">
                <a:solidFill>
                  <a:schemeClr val="bg1"/>
                </a:solidFill>
              </a:rPr>
              <a:t>付録</a:t>
            </a:r>
          </a:p>
        </p:txBody>
      </p:sp>
      <p:pic>
        <p:nvPicPr>
          <p:cNvPr id="37" name="図 36"/>
          <p:cNvPicPr>
            <a:picLocks noChangeAspect="1"/>
          </p:cNvPicPr>
          <p:nvPr>
            <p:custDataLst>
              <p:tags r:id="rId3"/>
            </p:custDataLst>
          </p:nvPr>
        </p:nvPicPr>
        <p:blipFill>
          <a:blip r:embed="rId26" cstate="print">
            <a:extLst>
              <a:ext uri="{28A0092B-C50C-407E-A947-70E740481C1C}">
                <a14:useLocalDpi xmlns:a14="http://schemas.microsoft.com/office/drawing/2010/main" val="0"/>
              </a:ext>
            </a:extLst>
          </a:blip>
          <a:stretch>
            <a:fillRect/>
          </a:stretch>
        </p:blipFill>
        <p:spPr>
          <a:xfrm>
            <a:off x="4408763" y="5641702"/>
            <a:ext cx="2252346" cy="288000"/>
          </a:xfrm>
          <a:prstGeom prst="rect">
            <a:avLst/>
          </a:prstGeom>
        </p:spPr>
      </p:pic>
      <p:sp>
        <p:nvSpPr>
          <p:cNvPr id="38" name="下矢印 37"/>
          <p:cNvSpPr/>
          <p:nvPr/>
        </p:nvSpPr>
        <p:spPr>
          <a:xfrm>
            <a:off x="5122619" y="5050488"/>
            <a:ext cx="779488" cy="3514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5740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8" grpId="0" animBg="1"/>
      <p:bldP spid="59" grpId="0"/>
      <p:bldP spid="66" grpId="0"/>
      <p:bldP spid="53"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 name="角丸四角形 42"/>
          <p:cNvSpPr/>
          <p:nvPr/>
        </p:nvSpPr>
        <p:spPr>
          <a:xfrm>
            <a:off x="3756591" y="4649132"/>
            <a:ext cx="5166744" cy="66771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fld id="{CAF925E2-19D9-40EE-AC9E-1CF63AA179A3}" type="slidenum">
              <a:rPr lang="ja-JP" altLang="en-US" sz="1400" smtClean="0"/>
              <a:pPr/>
              <a:t>38</a:t>
            </a:fld>
            <a:endParaRPr lang="ja-JP" altLang="en-US" sz="1400" dirty="0"/>
          </a:p>
        </p:txBody>
      </p:sp>
      <p:graphicFrame>
        <p:nvGraphicFramePr>
          <p:cNvPr id="5" name="コンテンツ プレースホルダー 5"/>
          <p:cNvGraphicFramePr>
            <a:graphicFrameLocks/>
          </p:cNvGraphicFramePr>
          <p:nvPr>
            <p:extLst>
              <p:ext uri="{D42A27DB-BD31-4B8C-83A1-F6EECF244321}">
                <p14:modId xmlns:p14="http://schemas.microsoft.com/office/powerpoint/2010/main" val="2750370953"/>
              </p:ext>
            </p:extLst>
          </p:nvPr>
        </p:nvGraphicFramePr>
        <p:xfrm>
          <a:off x="257644" y="1894003"/>
          <a:ext cx="7679648" cy="6414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3" name="図 8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082172" y="3321989"/>
            <a:ext cx="3725513" cy="202500"/>
          </a:xfrm>
          <a:prstGeom prst="rect">
            <a:avLst/>
          </a:prstGeom>
        </p:spPr>
      </p:pic>
      <p:sp>
        <p:nvSpPr>
          <p:cNvPr id="25" name="テキスト ボックス 24"/>
          <p:cNvSpPr txBox="1"/>
          <p:nvPr/>
        </p:nvSpPr>
        <p:spPr>
          <a:xfrm>
            <a:off x="3971357" y="2971248"/>
            <a:ext cx="3763568" cy="369332"/>
          </a:xfrm>
          <a:prstGeom prst="rect">
            <a:avLst/>
          </a:prstGeom>
          <a:noFill/>
        </p:spPr>
        <p:txBody>
          <a:bodyPr wrap="square" rtlCol="0">
            <a:spAutoFit/>
          </a:bodyPr>
          <a:lstStyle/>
          <a:p>
            <a:r>
              <a:rPr lang="ja-JP" altLang="en-US" b="1" dirty="0">
                <a:solidFill>
                  <a:schemeClr val="tx1">
                    <a:lumMod val="75000"/>
                    <a:lumOff val="25000"/>
                  </a:schemeClr>
                </a:solidFill>
              </a:rPr>
              <a:t>ランダムに新しい個体候補を生成</a:t>
            </a:r>
          </a:p>
        </p:txBody>
      </p:sp>
      <p:sp>
        <p:nvSpPr>
          <p:cNvPr id="34" name="楕円 33"/>
          <p:cNvSpPr/>
          <p:nvPr/>
        </p:nvSpPr>
        <p:spPr>
          <a:xfrm>
            <a:off x="927656" y="2873418"/>
            <a:ext cx="135000" cy="135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5" name="楕円 34"/>
          <p:cNvSpPr/>
          <p:nvPr/>
        </p:nvSpPr>
        <p:spPr>
          <a:xfrm>
            <a:off x="2171453" y="3444309"/>
            <a:ext cx="135000" cy="135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6" name="楕円 35"/>
          <p:cNvSpPr/>
          <p:nvPr/>
        </p:nvSpPr>
        <p:spPr>
          <a:xfrm>
            <a:off x="674471" y="4438298"/>
            <a:ext cx="135000" cy="135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7" name="楕円 36"/>
          <p:cNvSpPr/>
          <p:nvPr/>
        </p:nvSpPr>
        <p:spPr>
          <a:xfrm>
            <a:off x="2021068" y="4556738"/>
            <a:ext cx="135000" cy="135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9" name="楕円 38"/>
          <p:cNvSpPr/>
          <p:nvPr/>
        </p:nvSpPr>
        <p:spPr>
          <a:xfrm>
            <a:off x="1905486" y="2895306"/>
            <a:ext cx="135000" cy="135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0" name="テキスト ボックス 39"/>
          <p:cNvSpPr txBox="1"/>
          <p:nvPr/>
        </p:nvSpPr>
        <p:spPr>
          <a:xfrm>
            <a:off x="852612" y="3147886"/>
            <a:ext cx="1385309" cy="553998"/>
          </a:xfrm>
          <a:prstGeom prst="rect">
            <a:avLst/>
          </a:prstGeom>
          <a:noFill/>
        </p:spPr>
        <p:txBody>
          <a:bodyPr wrap="square" rtlCol="0">
            <a:spAutoFit/>
          </a:bodyPr>
          <a:lstStyle/>
          <a:p>
            <a:pPr algn="ctr"/>
            <a:r>
              <a:rPr lang="ja-JP" altLang="en-US" sz="1500" dirty="0"/>
              <a:t>ランダムに</a:t>
            </a:r>
            <a:r>
              <a:rPr lang="en-US" altLang="ja-JP" sz="1500"/>
              <a:t/>
            </a:r>
            <a:br>
              <a:rPr lang="en-US" altLang="ja-JP" sz="1500"/>
            </a:br>
            <a:r>
              <a:rPr lang="ja-JP" altLang="en-US" sz="1500" dirty="0"/>
              <a:t>個体候補生成</a:t>
            </a:r>
          </a:p>
        </p:txBody>
      </p:sp>
      <mc:AlternateContent xmlns:mc="http://schemas.openxmlformats.org/markup-compatibility/2006" xmlns:a14="http://schemas.microsoft.com/office/drawing/2010/main">
        <mc:Choice Requires="a14">
          <p:sp>
            <p:nvSpPr>
              <p:cNvPr id="51" name="テキスト ボックス 50"/>
              <p:cNvSpPr txBox="1"/>
              <p:nvPr/>
            </p:nvSpPr>
            <p:spPr>
              <a:xfrm>
                <a:off x="620797" y="2884297"/>
                <a:ext cx="367394" cy="3059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350" b="1" i="1">
                              <a:solidFill>
                                <a:schemeClr val="tx1">
                                  <a:lumMod val="75000"/>
                                  <a:lumOff val="25000"/>
                                </a:schemeClr>
                              </a:solidFill>
                              <a:latin typeface="Cambria Math" panose="02040503050406030204" pitchFamily="18" charset="0"/>
                            </a:rPr>
                          </m:ctrlPr>
                        </m:sSubSup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𝟏</m:t>
                          </m:r>
                        </m:sub>
                        <m:sup>
                          <m:r>
                            <a:rPr lang="en-US" altLang="ja-JP" sz="1350" b="1" i="1">
                              <a:solidFill>
                                <a:schemeClr val="tx1">
                                  <a:lumMod val="75000"/>
                                  <a:lumOff val="25000"/>
                                </a:schemeClr>
                              </a:solidFill>
                              <a:latin typeface="Cambria Math" panose="02040503050406030204" pitchFamily="18" charset="0"/>
                            </a:rPr>
                            <m:t>𝒕</m:t>
                          </m:r>
                        </m:sup>
                      </m:sSubSup>
                    </m:oMath>
                  </m:oMathPara>
                </a14:m>
                <a:endParaRPr lang="ja-JP" altLang="en-US" sz="1350" b="1" dirty="0">
                  <a:solidFill>
                    <a:schemeClr val="tx1">
                      <a:lumMod val="75000"/>
                      <a:lumOff val="25000"/>
                    </a:schemeClr>
                  </a:solidFill>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620797" y="2884297"/>
                <a:ext cx="367394" cy="305981"/>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679297" y="4160453"/>
                <a:ext cx="367394" cy="3059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350" b="1" i="1">
                              <a:solidFill>
                                <a:schemeClr val="tx1">
                                  <a:lumMod val="75000"/>
                                  <a:lumOff val="25000"/>
                                </a:schemeClr>
                              </a:solidFill>
                              <a:latin typeface="Cambria Math" panose="02040503050406030204" pitchFamily="18" charset="0"/>
                            </a:rPr>
                          </m:ctrlPr>
                        </m:sSubSup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𝟐</m:t>
                          </m:r>
                        </m:sub>
                        <m:sup>
                          <m:r>
                            <a:rPr lang="en-US" altLang="ja-JP" sz="1350" b="1" i="1">
                              <a:solidFill>
                                <a:schemeClr val="tx1">
                                  <a:lumMod val="75000"/>
                                  <a:lumOff val="25000"/>
                                </a:schemeClr>
                              </a:solidFill>
                              <a:latin typeface="Cambria Math" panose="02040503050406030204" pitchFamily="18" charset="0"/>
                            </a:rPr>
                            <m:t>𝒕</m:t>
                          </m:r>
                        </m:sup>
                      </m:sSubSup>
                    </m:oMath>
                  </m:oMathPara>
                </a14:m>
                <a:endParaRPr lang="ja-JP" altLang="en-US" sz="1350" b="1" dirty="0">
                  <a:solidFill>
                    <a:schemeClr val="tx1">
                      <a:lumMod val="75000"/>
                      <a:lumOff val="25000"/>
                    </a:schemeClr>
                  </a:solidFill>
                </a:endParaRPr>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679297" y="4160453"/>
                <a:ext cx="367394" cy="305981"/>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p:cNvSpPr txBox="1"/>
              <p:nvPr/>
            </p:nvSpPr>
            <p:spPr>
              <a:xfrm>
                <a:off x="1687724" y="4424639"/>
                <a:ext cx="367394" cy="306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350" b="1" i="1">
                              <a:solidFill>
                                <a:schemeClr val="tx1">
                                  <a:lumMod val="75000"/>
                                  <a:lumOff val="25000"/>
                                </a:schemeClr>
                              </a:solidFill>
                              <a:latin typeface="Cambria Math" panose="02040503050406030204" pitchFamily="18" charset="0"/>
                            </a:rPr>
                          </m:ctrlPr>
                        </m:sSubSup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𝟑</m:t>
                          </m:r>
                        </m:sub>
                        <m:sup>
                          <m:r>
                            <a:rPr lang="en-US" altLang="ja-JP" sz="1350" b="1" i="1">
                              <a:solidFill>
                                <a:schemeClr val="tx1">
                                  <a:lumMod val="75000"/>
                                  <a:lumOff val="25000"/>
                                </a:schemeClr>
                              </a:solidFill>
                              <a:latin typeface="Cambria Math" panose="02040503050406030204" pitchFamily="18" charset="0"/>
                            </a:rPr>
                            <m:t>𝒕</m:t>
                          </m:r>
                        </m:sup>
                      </m:sSubSup>
                    </m:oMath>
                  </m:oMathPara>
                </a14:m>
                <a:endParaRPr lang="ja-JP" altLang="en-US" sz="1350" b="1" dirty="0">
                  <a:solidFill>
                    <a:schemeClr val="tx1">
                      <a:lumMod val="75000"/>
                      <a:lumOff val="25000"/>
                    </a:schemeClr>
                  </a:solidFill>
                </a:endParaRPr>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1687724" y="4424639"/>
                <a:ext cx="367394" cy="306944"/>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2257964" y="3200002"/>
                <a:ext cx="367394" cy="3054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350" b="1" i="1">
                              <a:solidFill>
                                <a:schemeClr val="tx1">
                                  <a:lumMod val="75000"/>
                                  <a:lumOff val="25000"/>
                                </a:schemeClr>
                              </a:solidFill>
                              <a:latin typeface="Cambria Math" panose="02040503050406030204" pitchFamily="18" charset="0"/>
                            </a:rPr>
                          </m:ctrlPr>
                        </m:sSubSup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𝟒</m:t>
                          </m:r>
                        </m:sub>
                        <m:sup>
                          <m:r>
                            <a:rPr lang="en-US" altLang="ja-JP" sz="1350" b="1" i="1">
                              <a:solidFill>
                                <a:schemeClr val="tx1">
                                  <a:lumMod val="75000"/>
                                  <a:lumOff val="25000"/>
                                </a:schemeClr>
                              </a:solidFill>
                              <a:latin typeface="Cambria Math" panose="02040503050406030204" pitchFamily="18" charset="0"/>
                            </a:rPr>
                            <m:t>𝒕</m:t>
                          </m:r>
                        </m:sup>
                      </m:sSubSup>
                    </m:oMath>
                  </m:oMathPara>
                </a14:m>
                <a:endParaRPr lang="ja-JP" altLang="en-US" sz="1350" b="1" dirty="0">
                  <a:solidFill>
                    <a:schemeClr val="tx1">
                      <a:lumMod val="75000"/>
                      <a:lumOff val="25000"/>
                    </a:schemeClr>
                  </a:solidFill>
                </a:endParaRPr>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2257964" y="3200002"/>
                <a:ext cx="367394" cy="305405"/>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p:cNvSpPr txBox="1"/>
              <p:nvPr/>
            </p:nvSpPr>
            <p:spPr>
              <a:xfrm>
                <a:off x="1453781" y="3590452"/>
                <a:ext cx="367394"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a:solidFill>
                                <a:schemeClr val="tx1">
                                  <a:lumMod val="75000"/>
                                  <a:lumOff val="25000"/>
                                </a:schemeClr>
                              </a:solidFill>
                              <a:latin typeface="Cambria Math" panose="02040503050406030204" pitchFamily="18" charset="0"/>
                            </a:rPr>
                          </m:ctrlPr>
                        </m:sSub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m:t>
                          </m:r>
                        </m:sub>
                      </m:sSub>
                    </m:oMath>
                  </m:oMathPara>
                </a14:m>
                <a:endParaRPr lang="ja-JP" altLang="en-US" sz="1350" b="1" dirty="0">
                  <a:solidFill>
                    <a:schemeClr val="tx1">
                      <a:lumMod val="75000"/>
                      <a:lumOff val="25000"/>
                    </a:schemeClr>
                  </a:solidFill>
                </a:endParaRPr>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1453781" y="3590452"/>
                <a:ext cx="367394" cy="300082"/>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1494644" y="4929745"/>
                <a:ext cx="1715483" cy="300082"/>
              </a:xfrm>
              <a:prstGeom prst="rect">
                <a:avLst/>
              </a:prstGeom>
              <a:noFill/>
            </p:spPr>
            <p:txBody>
              <a:bodyPr wrap="square" rtlCol="0">
                <a:spAutoFit/>
              </a:bodyPr>
              <a:lstStyle/>
              <a:p>
                <a:r>
                  <a:rPr lang="ja-JP" altLang="en-US" sz="1350" dirty="0"/>
                  <a:t>：最良個体</a:t>
                </a:r>
                <a14:m>
                  <m:oMath xmlns:m="http://schemas.openxmlformats.org/officeDocument/2006/math">
                    <m:sSub>
                      <m:sSubPr>
                        <m:ctrlPr>
                          <a:rPr lang="en-US" altLang="ja-JP" sz="1350" i="1">
                            <a:latin typeface="Cambria Math" panose="02040503050406030204" pitchFamily="18" charset="0"/>
                          </a:rPr>
                        </m:ctrlPr>
                      </m:sSubPr>
                      <m:e>
                        <m:r>
                          <a:rPr lang="en-US" altLang="ja-JP" sz="1350" i="1">
                            <a:latin typeface="Cambria Math" panose="02040503050406030204" pitchFamily="18" charset="0"/>
                          </a:rPr>
                          <m:t>𝑥</m:t>
                        </m:r>
                      </m:e>
                      <m:sub>
                        <m:r>
                          <a:rPr lang="en-US" altLang="ja-JP" sz="1350" i="1">
                            <a:latin typeface="Cambria Math" panose="02040503050406030204" pitchFamily="18" charset="0"/>
                          </a:rPr>
                          <m:t>∗</m:t>
                        </m:r>
                      </m:sub>
                    </m:sSub>
                  </m:oMath>
                </a14:m>
                <a:endParaRPr lang="ja-JP" altLang="en-US" sz="1350" dirty="0"/>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1494644" y="4929745"/>
                <a:ext cx="1715483" cy="300082"/>
              </a:xfrm>
              <a:prstGeom prst="rect">
                <a:avLst/>
              </a:prstGeom>
              <a:blipFill>
                <a:blip r:embed="rId16"/>
                <a:stretch>
                  <a:fillRect l="-709" t="-4082" b="-20408"/>
                </a:stretch>
              </a:blipFill>
            </p:spPr>
            <p:txBody>
              <a:bodyPr/>
              <a:lstStyle/>
              <a:p>
                <a:r>
                  <a:rPr lang="ja-JP" altLang="en-US">
                    <a:noFill/>
                  </a:rPr>
                  <a:t> </a:t>
                </a:r>
              </a:p>
            </p:txBody>
          </p:sp>
        </mc:Fallback>
      </mc:AlternateContent>
      <p:sp>
        <p:nvSpPr>
          <p:cNvPr id="62" name="楕円 61"/>
          <p:cNvSpPr/>
          <p:nvPr/>
        </p:nvSpPr>
        <p:spPr>
          <a:xfrm>
            <a:off x="1362147" y="5259658"/>
            <a:ext cx="135000" cy="135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63" name="テキスト ボックス 62"/>
              <p:cNvSpPr txBox="1"/>
              <p:nvPr/>
            </p:nvSpPr>
            <p:spPr>
              <a:xfrm>
                <a:off x="1497679" y="5190574"/>
                <a:ext cx="2181352" cy="300082"/>
              </a:xfrm>
              <a:prstGeom prst="rect">
                <a:avLst/>
              </a:prstGeom>
              <a:noFill/>
            </p:spPr>
            <p:txBody>
              <a:bodyPr wrap="square" rtlCol="0">
                <a:spAutoFit/>
              </a:bodyPr>
              <a:lstStyle/>
              <a:p>
                <a:r>
                  <a:rPr lang="ja-JP" altLang="en-US" sz="1350" dirty="0"/>
                  <a:t>：生成した個体候補</a:t>
                </a:r>
                <a14:m>
                  <m:oMath xmlns:m="http://schemas.openxmlformats.org/officeDocument/2006/math">
                    <m:sSub>
                      <m:sSubPr>
                        <m:ctrlPr>
                          <a:rPr lang="en-US" altLang="ja-JP" sz="1350" i="1">
                            <a:latin typeface="Cambria Math" panose="02040503050406030204" pitchFamily="18" charset="0"/>
                          </a:rPr>
                        </m:ctrlPr>
                      </m:sSubPr>
                      <m:e>
                        <m:r>
                          <a:rPr lang="en-US" altLang="ja-JP" sz="1350" i="1">
                            <a:latin typeface="Cambria Math" panose="02040503050406030204" pitchFamily="18" charset="0"/>
                          </a:rPr>
                          <m:t>𝑥</m:t>
                        </m:r>
                      </m:e>
                      <m:sub>
                        <m:r>
                          <a:rPr lang="en-US" altLang="ja-JP" sz="1350" i="1">
                            <a:latin typeface="Cambria Math" panose="02040503050406030204" pitchFamily="18" charset="0"/>
                          </a:rPr>
                          <m:t>𝑟𝑛𝑑</m:t>
                        </m:r>
                      </m:sub>
                    </m:sSub>
                  </m:oMath>
                </a14:m>
                <a:endParaRPr lang="ja-JP" altLang="en-US" sz="1350" dirty="0"/>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1497679" y="5190574"/>
                <a:ext cx="2181352" cy="300082"/>
              </a:xfrm>
              <a:prstGeom prst="rect">
                <a:avLst/>
              </a:prstGeom>
              <a:blipFill>
                <a:blip r:embed="rId17"/>
                <a:stretch>
                  <a:fillRect l="-838" t="-2000" b="-1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2008456" y="2706183"/>
                <a:ext cx="367394"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a:solidFill>
                                <a:schemeClr val="tx1">
                                  <a:lumMod val="75000"/>
                                  <a:lumOff val="25000"/>
                                </a:schemeClr>
                              </a:solidFill>
                              <a:latin typeface="Cambria Math" panose="02040503050406030204" pitchFamily="18" charset="0"/>
                            </a:rPr>
                          </m:ctrlPr>
                        </m:sSub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𝒓𝒏𝒅</m:t>
                          </m:r>
                        </m:sub>
                      </m:sSub>
                    </m:oMath>
                  </m:oMathPara>
                </a14:m>
                <a:endParaRPr lang="ja-JP" altLang="en-US" sz="1350" b="1" dirty="0">
                  <a:solidFill>
                    <a:schemeClr val="tx1">
                      <a:lumMod val="75000"/>
                      <a:lumOff val="25000"/>
                    </a:schemeClr>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2008456" y="2706183"/>
                <a:ext cx="367394" cy="300082"/>
              </a:xfrm>
              <a:prstGeom prst="rect">
                <a:avLst/>
              </a:prstGeom>
              <a:blipFill>
                <a:blip r:embed="rId18"/>
                <a:stretch>
                  <a:fillRect r="-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6802093" y="3707097"/>
                <a:ext cx="1865664" cy="715581"/>
              </a:xfrm>
              <a:prstGeom prst="rect">
                <a:avLst/>
              </a:prstGeom>
              <a:noFill/>
            </p:spPr>
            <p:txBody>
              <a:bodyPr wrap="square" rtlCol="0">
                <a:spAutoFit/>
              </a:bodyPr>
              <a:lstStyle/>
              <a:p>
                <a:r>
                  <a:rPr lang="ja-JP" altLang="en-US" sz="1350" dirty="0"/>
                  <a:t>解空間</a:t>
                </a:r>
                <a14:m>
                  <m:oMath xmlns:m="http://schemas.openxmlformats.org/officeDocument/2006/math">
                    <m:r>
                      <a:rPr lang="ja-JP" altLang="en-US" sz="1350" i="1">
                        <a:latin typeface="Cambria Math" panose="02040503050406030204" pitchFamily="18" charset="0"/>
                      </a:rPr>
                      <m:t>の上限</m:t>
                    </m:r>
                    <m:r>
                      <a:rPr lang="en-US" altLang="ja-JP" sz="1350" i="1">
                        <a:latin typeface="Cambria Math" panose="02040503050406030204" pitchFamily="18" charset="0"/>
                      </a:rPr>
                      <m:t>: </m:t>
                    </m:r>
                    <m:sSub>
                      <m:sSubPr>
                        <m:ctrlPr>
                          <a:rPr lang="en-US" altLang="ja-JP" sz="1350" i="1">
                            <a:latin typeface="Cambria Math" panose="02040503050406030204" pitchFamily="18" charset="0"/>
                          </a:rPr>
                        </m:ctrlPr>
                      </m:sSubPr>
                      <m:e>
                        <m:r>
                          <a:rPr lang="en-US" altLang="ja-JP" sz="1350" i="1">
                            <a:latin typeface="Cambria Math" panose="02040503050406030204" pitchFamily="18" charset="0"/>
                          </a:rPr>
                          <m:t>𝑥</m:t>
                        </m:r>
                      </m:e>
                      <m:sub>
                        <m:r>
                          <a:rPr lang="en-US" altLang="ja-JP" sz="1350" i="1">
                            <a:latin typeface="Cambria Math" panose="02040503050406030204" pitchFamily="18" charset="0"/>
                          </a:rPr>
                          <m:t>𝑢𝑏</m:t>
                        </m:r>
                        <m:r>
                          <a:rPr lang="en-US" altLang="ja-JP" sz="1350" i="1">
                            <a:latin typeface="Cambria Math" panose="02040503050406030204" pitchFamily="18" charset="0"/>
                          </a:rPr>
                          <m:t> </m:t>
                        </m:r>
                      </m:sub>
                    </m:sSub>
                  </m:oMath>
                </a14:m>
                <a:endParaRPr lang="en-US" altLang="ja-JP" sz="1350" dirty="0"/>
              </a:p>
              <a:p>
                <a:r>
                  <a:rPr lang="ja-JP" altLang="en-US" sz="1350" dirty="0"/>
                  <a:t>解空間の下限</a:t>
                </a:r>
                <a:r>
                  <a:rPr lang="en-US" altLang="ja-JP" sz="1350" dirty="0"/>
                  <a:t>: </a:t>
                </a:r>
                <a14:m>
                  <m:oMath xmlns:m="http://schemas.openxmlformats.org/officeDocument/2006/math">
                    <m:sSub>
                      <m:sSubPr>
                        <m:ctrlPr>
                          <a:rPr lang="en-US" altLang="ja-JP" sz="1350" i="1">
                            <a:latin typeface="Cambria Math" panose="02040503050406030204" pitchFamily="18" charset="0"/>
                          </a:rPr>
                        </m:ctrlPr>
                      </m:sSubPr>
                      <m:e>
                        <m:r>
                          <a:rPr lang="en-US" altLang="ja-JP" sz="1350" i="1">
                            <a:latin typeface="Cambria Math" panose="02040503050406030204" pitchFamily="18" charset="0"/>
                          </a:rPr>
                          <m:t>𝑥</m:t>
                        </m:r>
                      </m:e>
                      <m:sub>
                        <m:r>
                          <a:rPr lang="en-US" altLang="ja-JP" sz="1350" i="1">
                            <a:latin typeface="Cambria Math" panose="02040503050406030204" pitchFamily="18" charset="0"/>
                          </a:rPr>
                          <m:t>𝑙𝑏</m:t>
                        </m:r>
                        <m:r>
                          <a:rPr lang="en-US" altLang="ja-JP" sz="1350" i="1">
                            <a:latin typeface="Cambria Math" panose="02040503050406030204" pitchFamily="18" charset="0"/>
                          </a:rPr>
                          <m:t> </m:t>
                        </m:r>
                      </m:sub>
                    </m:sSub>
                  </m:oMath>
                </a14:m>
                <a:endParaRPr lang="en-US" altLang="ja-JP" sz="1350" dirty="0"/>
              </a:p>
              <a:p>
                <a:r>
                  <a:rPr lang="ja-JP" altLang="en-US" sz="1350" dirty="0"/>
                  <a:t>次元数</a:t>
                </a:r>
                <a:r>
                  <a:rPr lang="en-US" altLang="ja-JP" sz="1350" dirty="0"/>
                  <a:t>: </a:t>
                </a:r>
                <a14:m>
                  <m:oMath xmlns:m="http://schemas.openxmlformats.org/officeDocument/2006/math">
                    <m:r>
                      <a:rPr lang="en-US" altLang="ja-JP" sz="1350" i="1">
                        <a:latin typeface="Cambria Math" panose="02040503050406030204" pitchFamily="18" charset="0"/>
                      </a:rPr>
                      <m:t>𝐷</m:t>
                    </m:r>
                  </m:oMath>
                </a14:m>
                <a:endParaRPr lang="ja-JP" altLang="en-US" sz="1350" dirty="0"/>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6802093" y="3707097"/>
                <a:ext cx="1865664" cy="715581"/>
              </a:xfrm>
              <a:prstGeom prst="rect">
                <a:avLst/>
              </a:prstGeom>
              <a:blipFill>
                <a:blip r:embed="rId19"/>
                <a:stretch>
                  <a:fillRect l="-980" t="-847" b="-6780"/>
                </a:stretch>
              </a:blipFill>
            </p:spPr>
            <p:txBody>
              <a:bodyPr/>
              <a:lstStyle/>
              <a:p>
                <a:r>
                  <a:rPr lang="ja-JP" altLang="en-US">
                    <a:noFill/>
                  </a:rPr>
                  <a:t> </a:t>
                </a:r>
              </a:p>
            </p:txBody>
          </p:sp>
        </mc:Fallback>
      </mc:AlternateContent>
      <p:cxnSp>
        <p:nvCxnSpPr>
          <p:cNvPr id="67" name="直線矢印コネクタ 66"/>
          <p:cNvCxnSpPr/>
          <p:nvPr/>
        </p:nvCxnSpPr>
        <p:spPr>
          <a:xfrm>
            <a:off x="2358736" y="4785281"/>
            <a:ext cx="287282"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454690" y="4768049"/>
            <a:ext cx="287282"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テキスト ボックス 68"/>
              <p:cNvSpPr txBox="1"/>
              <p:nvPr/>
            </p:nvSpPr>
            <p:spPr>
              <a:xfrm>
                <a:off x="2678234" y="4619401"/>
                <a:ext cx="367394"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a:solidFill>
                                <a:schemeClr val="tx1">
                                  <a:lumMod val="75000"/>
                                  <a:lumOff val="25000"/>
                                </a:schemeClr>
                              </a:solidFill>
                              <a:latin typeface="Cambria Math" panose="02040503050406030204" pitchFamily="18" charset="0"/>
                            </a:rPr>
                          </m:ctrlPr>
                        </m:sSub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𝒖𝒃</m:t>
                          </m:r>
                        </m:sub>
                      </m:sSub>
                    </m:oMath>
                  </m:oMathPara>
                </a14:m>
                <a:endParaRPr lang="ja-JP" altLang="en-US" sz="1350" b="1" dirty="0">
                  <a:solidFill>
                    <a:schemeClr val="tx1">
                      <a:lumMod val="75000"/>
                      <a:lumOff val="25000"/>
                    </a:schemeClr>
                  </a:solidFill>
                </a:endParaRPr>
              </a:p>
            </p:txBody>
          </p:sp>
        </mc:Choice>
        <mc:Fallback xmlns="">
          <p:sp>
            <p:nvSpPr>
              <p:cNvPr id="69" name="テキスト ボックス 68"/>
              <p:cNvSpPr txBox="1">
                <a:spLocks noRot="1" noChangeAspect="1" noMove="1" noResize="1" noEditPoints="1" noAdjustHandles="1" noChangeArrowheads="1" noChangeShapeType="1" noTextEdit="1"/>
              </p:cNvSpPr>
              <p:nvPr/>
            </p:nvSpPr>
            <p:spPr>
              <a:xfrm>
                <a:off x="2678234" y="4619401"/>
                <a:ext cx="367394" cy="300082"/>
              </a:xfrm>
              <a:prstGeom prst="rect">
                <a:avLst/>
              </a:prstGeom>
              <a:blipFill>
                <a:blip r:embed="rId20"/>
                <a:stretch>
                  <a:fillRect r="-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p:cNvSpPr txBox="1"/>
              <p:nvPr/>
            </p:nvSpPr>
            <p:spPr>
              <a:xfrm>
                <a:off x="121890" y="4845045"/>
                <a:ext cx="367394"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a:solidFill>
                                <a:schemeClr val="tx1">
                                  <a:lumMod val="75000"/>
                                  <a:lumOff val="25000"/>
                                </a:schemeClr>
                              </a:solidFill>
                              <a:latin typeface="Cambria Math" panose="02040503050406030204" pitchFamily="18" charset="0"/>
                            </a:rPr>
                          </m:ctrlPr>
                        </m:sSub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𝒍𝒃</m:t>
                          </m:r>
                        </m:sub>
                      </m:sSub>
                    </m:oMath>
                  </m:oMathPara>
                </a14:m>
                <a:endParaRPr lang="ja-JP" altLang="en-US" sz="1350" b="1" dirty="0">
                  <a:solidFill>
                    <a:schemeClr val="tx1">
                      <a:lumMod val="75000"/>
                      <a:lumOff val="25000"/>
                    </a:schemeClr>
                  </a:solidFill>
                </a:endParaRPr>
              </a:p>
            </p:txBody>
          </p:sp>
        </mc:Choice>
        <mc:Fallback xmlns="">
          <p:sp>
            <p:nvSpPr>
              <p:cNvPr id="70" name="テキスト ボックス 69"/>
              <p:cNvSpPr txBox="1">
                <a:spLocks noRot="1" noChangeAspect="1" noMove="1" noResize="1" noEditPoints="1" noAdjustHandles="1" noChangeArrowheads="1" noChangeShapeType="1" noTextEdit="1"/>
              </p:cNvSpPr>
              <p:nvPr/>
            </p:nvSpPr>
            <p:spPr>
              <a:xfrm>
                <a:off x="121890" y="4845045"/>
                <a:ext cx="367394" cy="300082"/>
              </a:xfrm>
              <a:prstGeom prst="rect">
                <a:avLst/>
              </a:prstGeom>
              <a:blipFill>
                <a:blip r:embed="rId21"/>
                <a:stretch>
                  <a:fillRect/>
                </a:stretch>
              </a:blipFill>
            </p:spPr>
            <p:txBody>
              <a:bodyPr/>
              <a:lstStyle/>
              <a:p>
                <a:r>
                  <a:rPr lang="ja-JP" altLang="en-US">
                    <a:noFill/>
                  </a:rPr>
                  <a:t> </a:t>
                </a:r>
              </a:p>
            </p:txBody>
          </p:sp>
        </mc:Fallback>
      </mc:AlternateContent>
      <p:grpSp>
        <p:nvGrpSpPr>
          <p:cNvPr id="73" name="グループ化 72"/>
          <p:cNvGrpSpPr/>
          <p:nvPr/>
        </p:nvGrpSpPr>
        <p:grpSpPr>
          <a:xfrm rot="16200000">
            <a:off x="-744965" y="3866322"/>
            <a:ext cx="2149368" cy="8"/>
            <a:chOff x="4873453" y="4871590"/>
            <a:chExt cx="2865824" cy="11"/>
          </a:xfrm>
        </p:grpSpPr>
        <p:cxnSp>
          <p:nvCxnSpPr>
            <p:cNvPr id="71" name="直線矢印コネクタ 70"/>
            <p:cNvCxnSpPr/>
            <p:nvPr/>
          </p:nvCxnSpPr>
          <p:spPr>
            <a:xfrm>
              <a:off x="7356235" y="4871601"/>
              <a:ext cx="383042"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873453" y="4871590"/>
              <a:ext cx="383042"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4" name="テキスト ボックス 73"/>
              <p:cNvSpPr txBox="1"/>
              <p:nvPr/>
            </p:nvSpPr>
            <p:spPr>
              <a:xfrm>
                <a:off x="103396" y="3029188"/>
                <a:ext cx="367394"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a:solidFill>
                                <a:schemeClr val="tx1">
                                  <a:lumMod val="75000"/>
                                  <a:lumOff val="25000"/>
                                </a:schemeClr>
                              </a:solidFill>
                              <a:latin typeface="Cambria Math" panose="02040503050406030204" pitchFamily="18" charset="0"/>
                            </a:rPr>
                          </m:ctrlPr>
                        </m:sSub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𝒖𝒃</m:t>
                          </m:r>
                        </m:sub>
                      </m:sSub>
                    </m:oMath>
                  </m:oMathPara>
                </a14:m>
                <a:endParaRPr lang="ja-JP" altLang="en-US" sz="1350" b="1" dirty="0">
                  <a:solidFill>
                    <a:schemeClr val="tx1">
                      <a:lumMod val="75000"/>
                      <a:lumOff val="25000"/>
                    </a:schemeClr>
                  </a:solidFill>
                </a:endParaRPr>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103396" y="3029188"/>
                <a:ext cx="367394" cy="300082"/>
              </a:xfrm>
              <a:prstGeom prst="rect">
                <a:avLst/>
              </a:prstGeom>
              <a:blipFill>
                <a:blip r:embed="rId20"/>
                <a:stretch>
                  <a:fillRect r="-6667"/>
                </a:stretch>
              </a:blipFill>
            </p:spPr>
            <p:txBody>
              <a:bodyPr/>
              <a:lstStyle/>
              <a:p>
                <a:r>
                  <a:rPr lang="ja-JP" altLang="en-US">
                    <a:noFill/>
                  </a:rPr>
                  <a:t> </a:t>
                </a:r>
              </a:p>
            </p:txBody>
          </p:sp>
        </mc:Fallback>
      </mc:AlternateContent>
      <p:cxnSp>
        <p:nvCxnSpPr>
          <p:cNvPr id="75" name="カギ線コネクタ 74"/>
          <p:cNvCxnSpPr/>
          <p:nvPr/>
        </p:nvCxnSpPr>
        <p:spPr>
          <a:xfrm flipH="1">
            <a:off x="515740" y="2214710"/>
            <a:ext cx="7679648" cy="9525"/>
          </a:xfrm>
          <a:prstGeom prst="bentConnector5">
            <a:avLst>
              <a:gd name="adj1" fmla="val -2233"/>
              <a:gd name="adj2" fmla="val 5167008"/>
              <a:gd name="adj3" fmla="val 105114"/>
            </a:avLst>
          </a:prstGeom>
          <a:ln w="152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8" name="正方形/長方形 77"/>
          <p:cNvSpPr/>
          <p:nvPr/>
        </p:nvSpPr>
        <p:spPr>
          <a:xfrm>
            <a:off x="475599" y="2778179"/>
            <a:ext cx="2160000" cy="216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9" name="楕円 78"/>
          <p:cNvSpPr/>
          <p:nvPr/>
        </p:nvSpPr>
        <p:spPr>
          <a:xfrm>
            <a:off x="444285" y="4982988"/>
            <a:ext cx="135000" cy="135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80" name="テキスト ボックス 79"/>
              <p:cNvSpPr txBox="1"/>
              <p:nvPr/>
            </p:nvSpPr>
            <p:spPr>
              <a:xfrm>
                <a:off x="551236" y="4929745"/>
                <a:ext cx="868883" cy="300082"/>
              </a:xfrm>
              <a:prstGeom prst="rect">
                <a:avLst/>
              </a:prstGeom>
              <a:noFill/>
            </p:spPr>
            <p:txBody>
              <a:bodyPr wrap="square" rtlCol="0">
                <a:spAutoFit/>
              </a:bodyPr>
              <a:lstStyle/>
              <a:p>
                <a:r>
                  <a:rPr lang="ja-JP" altLang="en-US" sz="1350" dirty="0"/>
                  <a:t>：個体</a:t>
                </a:r>
                <a14:m>
                  <m:oMath xmlns:m="http://schemas.openxmlformats.org/officeDocument/2006/math">
                    <m:sSub>
                      <m:sSubPr>
                        <m:ctrlPr>
                          <a:rPr lang="en-US" altLang="ja-JP" sz="1350" i="1">
                            <a:latin typeface="Cambria Math" panose="02040503050406030204" pitchFamily="18" charset="0"/>
                          </a:rPr>
                        </m:ctrlPr>
                      </m:sSubPr>
                      <m:e>
                        <m:r>
                          <a:rPr lang="en-US" altLang="ja-JP" sz="1350" i="1">
                            <a:latin typeface="Cambria Math" panose="02040503050406030204" pitchFamily="18" charset="0"/>
                          </a:rPr>
                          <m:t>𝑥</m:t>
                        </m:r>
                      </m:e>
                      <m:sub>
                        <m:r>
                          <a:rPr lang="en-US" altLang="ja-JP" sz="1350" i="1">
                            <a:latin typeface="Cambria Math" panose="02040503050406030204" pitchFamily="18" charset="0"/>
                          </a:rPr>
                          <m:t>𝑖</m:t>
                        </m:r>
                      </m:sub>
                    </m:sSub>
                  </m:oMath>
                </a14:m>
                <a:endParaRPr lang="ja-JP" altLang="en-US" sz="1350" dirty="0"/>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551236" y="4929745"/>
                <a:ext cx="868883" cy="300082"/>
              </a:xfrm>
              <a:prstGeom prst="rect">
                <a:avLst/>
              </a:prstGeom>
              <a:blipFill>
                <a:blip r:embed="rId22"/>
                <a:stretch>
                  <a:fillRect l="-1399" t="-4082" b="-20408"/>
                </a:stretch>
              </a:blipFill>
            </p:spPr>
            <p:txBody>
              <a:bodyPr/>
              <a:lstStyle/>
              <a:p>
                <a:r>
                  <a:rPr lang="ja-JP" altLang="en-US">
                    <a:noFill/>
                  </a:rPr>
                  <a:t> </a:t>
                </a:r>
              </a:p>
            </p:txBody>
          </p:sp>
        </mc:Fallback>
      </mc:AlternateContent>
      <p:sp>
        <p:nvSpPr>
          <p:cNvPr id="81" name="二等辺三角形 80"/>
          <p:cNvSpPr/>
          <p:nvPr/>
        </p:nvSpPr>
        <p:spPr>
          <a:xfrm>
            <a:off x="1436943" y="3811526"/>
            <a:ext cx="135000" cy="135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2" name="二等辺三角形 81"/>
          <p:cNvSpPr/>
          <p:nvPr/>
        </p:nvSpPr>
        <p:spPr>
          <a:xfrm>
            <a:off x="1358652" y="4992467"/>
            <a:ext cx="135000" cy="135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 name="タイトル 1"/>
          <p:cNvSpPr>
            <a:spLocks noGrp="1"/>
          </p:cNvSpPr>
          <p:nvPr>
            <p:ph type="title"/>
          </p:nvPr>
        </p:nvSpPr>
        <p:spPr/>
        <p:txBody>
          <a:bodyPr/>
          <a:lstStyle/>
          <a:p>
            <a:endParaRPr lang="ja-JP" altLang="en-US"/>
          </a:p>
        </p:txBody>
      </p:sp>
      <p:sp>
        <p:nvSpPr>
          <p:cNvPr id="38" name="タイトル 1 1"/>
          <p:cNvSpPr txBox="1">
            <a:spLocks/>
          </p:cNvSpPr>
          <p:nvPr/>
        </p:nvSpPr>
        <p:spPr>
          <a:xfrm>
            <a:off x="3048667" y="144881"/>
            <a:ext cx="5874668" cy="94681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kumimoji="1" sz="4000" b="1" kern="1200">
                <a:solidFill>
                  <a:schemeClr val="tx1"/>
                </a:solidFill>
                <a:latin typeface="メイリオ" panose="020B0604030504040204" pitchFamily="50" charset="-128"/>
                <a:ea typeface="メイリオ" panose="020B0604030504040204" pitchFamily="50" charset="-128"/>
                <a:cs typeface="+mj-cs"/>
              </a:defRPr>
            </a:lvl1pPr>
          </a:lstStyle>
          <a:p>
            <a:r>
              <a:rPr lang="en-US" altLang="ja-JP" sz="3200" smtClean="0"/>
              <a:t>Bat Algorithm</a:t>
            </a:r>
            <a:r>
              <a:rPr lang="en-US" altLang="ja-JP" sz="2400" b="0" smtClean="0"/>
              <a:t>[Yang. X.S, 2010]</a:t>
            </a:r>
            <a:endParaRPr lang="ja-JP" altLang="en-US" sz="2400" b="0" dirty="0"/>
          </a:p>
        </p:txBody>
      </p:sp>
      <p:sp>
        <p:nvSpPr>
          <p:cNvPr id="41" name="タイトル 1 2"/>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4000" b="1" dirty="0">
                <a:solidFill>
                  <a:schemeClr val="bg1"/>
                </a:solidFill>
              </a:rPr>
              <a:t>付録</a:t>
            </a:r>
          </a:p>
        </p:txBody>
      </p:sp>
      <p:pic>
        <p:nvPicPr>
          <p:cNvPr id="6" name="図 5"/>
          <p:cNvPicPr>
            <a:picLocks noChangeAspect="1"/>
          </p:cNvPicPr>
          <p:nvPr>
            <p:custDataLst>
              <p:tags r:id="rId2"/>
            </p:custDataLst>
          </p:nvPr>
        </p:nvPicPr>
        <p:blipFill>
          <a:blip r:embed="rId23" cstate="print">
            <a:extLst>
              <a:ext uri="{28A0092B-C50C-407E-A947-70E740481C1C}">
                <a14:useLocalDpi xmlns:a14="http://schemas.microsoft.com/office/drawing/2010/main" val="0"/>
              </a:ext>
            </a:extLst>
          </a:blip>
          <a:stretch>
            <a:fillRect/>
          </a:stretch>
        </p:blipFill>
        <p:spPr>
          <a:xfrm>
            <a:off x="3973674" y="4885301"/>
            <a:ext cx="4694083" cy="259826"/>
          </a:xfrm>
          <a:prstGeom prst="rect">
            <a:avLst/>
          </a:prstGeom>
        </p:spPr>
      </p:pic>
      <p:sp>
        <p:nvSpPr>
          <p:cNvPr id="44" name="下矢印 43"/>
          <p:cNvSpPr/>
          <p:nvPr/>
        </p:nvSpPr>
        <p:spPr>
          <a:xfrm>
            <a:off x="4768453" y="4221863"/>
            <a:ext cx="779488" cy="3514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92683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62" grpId="0" animBg="1"/>
      <p:bldP spid="63" grpId="0"/>
      <p:bldP spid="64"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 name="角丸四角形吹き出し 127"/>
          <p:cNvSpPr/>
          <p:nvPr/>
        </p:nvSpPr>
        <p:spPr>
          <a:xfrm>
            <a:off x="4097467" y="4486731"/>
            <a:ext cx="4344449" cy="1309157"/>
          </a:xfrm>
          <a:prstGeom prst="wedgeRoundRectCallout">
            <a:avLst>
              <a:gd name="adj1" fmla="val -39580"/>
              <a:gd name="adj2" fmla="val -59864"/>
              <a:gd name="adj3" fmla="val 16667"/>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 name="スライド番号プレースホルダー 3"/>
          <p:cNvSpPr>
            <a:spLocks noGrp="1"/>
          </p:cNvSpPr>
          <p:nvPr>
            <p:ph type="sldNum" sz="quarter" idx="12"/>
          </p:nvPr>
        </p:nvSpPr>
        <p:spPr/>
        <p:txBody>
          <a:bodyPr/>
          <a:lstStyle/>
          <a:p>
            <a:fld id="{CAF925E2-19D9-40EE-AC9E-1CF63AA179A3}" type="slidenum">
              <a:rPr lang="ja-JP" altLang="en-US" sz="1400" smtClean="0"/>
              <a:pPr/>
              <a:t>39</a:t>
            </a:fld>
            <a:endParaRPr lang="ja-JP" altLang="en-US" sz="1400" dirty="0"/>
          </a:p>
        </p:txBody>
      </p:sp>
      <p:graphicFrame>
        <p:nvGraphicFramePr>
          <p:cNvPr id="5" name="コンテンツ プレースホルダー 5"/>
          <p:cNvGraphicFramePr>
            <a:graphicFrameLocks/>
          </p:cNvGraphicFramePr>
          <p:nvPr>
            <p:extLst/>
          </p:nvPr>
        </p:nvGraphicFramePr>
        <p:xfrm>
          <a:off x="257644" y="1894003"/>
          <a:ext cx="7679648" cy="64141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13" name="図 112"/>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486118" y="3056292"/>
            <a:ext cx="4955798" cy="216000"/>
          </a:xfrm>
          <a:prstGeom prst="rect">
            <a:avLst/>
          </a:prstGeom>
        </p:spPr>
      </p:pic>
      <p:grpSp>
        <p:nvGrpSpPr>
          <p:cNvPr id="116" name="グループ化 115"/>
          <p:cNvGrpSpPr/>
          <p:nvPr/>
        </p:nvGrpSpPr>
        <p:grpSpPr>
          <a:xfrm>
            <a:off x="4098258" y="3413892"/>
            <a:ext cx="1084973" cy="323165"/>
            <a:chOff x="5464344" y="3408854"/>
            <a:chExt cx="1446630" cy="430886"/>
          </a:xfrm>
        </p:grpSpPr>
        <p:sp>
          <p:nvSpPr>
            <p:cNvPr id="25" name="テキスト ボックス 24"/>
            <p:cNvSpPr txBox="1"/>
            <p:nvPr/>
          </p:nvSpPr>
          <p:spPr>
            <a:xfrm>
              <a:off x="5843234" y="3408854"/>
              <a:ext cx="1067740" cy="430886"/>
            </a:xfrm>
            <a:prstGeom prst="rect">
              <a:avLst/>
            </a:prstGeom>
            <a:noFill/>
          </p:spPr>
          <p:txBody>
            <a:bodyPr wrap="square" rtlCol="0">
              <a:spAutoFit/>
            </a:bodyPr>
            <a:lstStyle/>
            <a:p>
              <a:r>
                <a:rPr lang="ja-JP" altLang="en-US" sz="1500" dirty="0"/>
                <a:t>を更新</a:t>
              </a:r>
            </a:p>
          </p:txBody>
        </p:sp>
        <p:pic>
          <p:nvPicPr>
            <p:cNvPr id="115" name="図 114"/>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464344" y="3500909"/>
              <a:ext cx="397426" cy="180000"/>
            </a:xfrm>
            <a:prstGeom prst="rect">
              <a:avLst/>
            </a:prstGeom>
          </p:spPr>
        </p:pic>
      </p:grpSp>
      <p:pic>
        <p:nvPicPr>
          <p:cNvPr id="107" name="図 106"/>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3486117" y="4519172"/>
            <a:ext cx="453601" cy="148680"/>
          </a:xfrm>
          <a:prstGeom prst="rect">
            <a:avLst/>
          </a:prstGeom>
        </p:spPr>
      </p:pic>
      <p:cxnSp>
        <p:nvCxnSpPr>
          <p:cNvPr id="38" name="カギ線コネクタ 37"/>
          <p:cNvCxnSpPr/>
          <p:nvPr/>
        </p:nvCxnSpPr>
        <p:spPr>
          <a:xfrm flipH="1">
            <a:off x="515740" y="2214710"/>
            <a:ext cx="7679648" cy="9525"/>
          </a:xfrm>
          <a:prstGeom prst="bentConnector5">
            <a:avLst>
              <a:gd name="adj1" fmla="val -2233"/>
              <a:gd name="adj2" fmla="val 5167008"/>
              <a:gd name="adj3" fmla="val 105114"/>
            </a:avLst>
          </a:prstGeom>
          <a:ln w="152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8" name="楕円 57"/>
          <p:cNvSpPr/>
          <p:nvPr/>
        </p:nvSpPr>
        <p:spPr>
          <a:xfrm>
            <a:off x="923575" y="2875614"/>
            <a:ext cx="135000" cy="135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9" name="楕円 58"/>
          <p:cNvSpPr/>
          <p:nvPr/>
        </p:nvSpPr>
        <p:spPr>
          <a:xfrm>
            <a:off x="2167372" y="3446505"/>
            <a:ext cx="135000" cy="135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楕円 59"/>
          <p:cNvSpPr/>
          <p:nvPr/>
        </p:nvSpPr>
        <p:spPr>
          <a:xfrm>
            <a:off x="670391" y="4440494"/>
            <a:ext cx="135000" cy="135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1" name="楕円 60"/>
          <p:cNvSpPr/>
          <p:nvPr/>
        </p:nvSpPr>
        <p:spPr>
          <a:xfrm>
            <a:off x="2016987" y="4558934"/>
            <a:ext cx="135000" cy="135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3" name="楕円 62"/>
          <p:cNvSpPr/>
          <p:nvPr/>
        </p:nvSpPr>
        <p:spPr>
          <a:xfrm>
            <a:off x="1520131" y="3905946"/>
            <a:ext cx="135000" cy="135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5" name="楕円 64"/>
          <p:cNvSpPr/>
          <p:nvPr/>
        </p:nvSpPr>
        <p:spPr>
          <a:xfrm>
            <a:off x="444285" y="4982988"/>
            <a:ext cx="135000" cy="135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67" name="テキスト ボックス 66"/>
              <p:cNvSpPr txBox="1"/>
              <p:nvPr/>
            </p:nvSpPr>
            <p:spPr>
              <a:xfrm>
                <a:off x="551236" y="4929745"/>
                <a:ext cx="868883" cy="300082"/>
              </a:xfrm>
              <a:prstGeom prst="rect">
                <a:avLst/>
              </a:prstGeom>
              <a:noFill/>
            </p:spPr>
            <p:txBody>
              <a:bodyPr wrap="square" rtlCol="0">
                <a:spAutoFit/>
              </a:bodyPr>
              <a:lstStyle/>
              <a:p>
                <a:r>
                  <a:rPr lang="ja-JP" altLang="en-US" sz="1350" dirty="0"/>
                  <a:t>：個体</a:t>
                </a:r>
                <a14:m>
                  <m:oMath xmlns:m="http://schemas.openxmlformats.org/officeDocument/2006/math">
                    <m:sSub>
                      <m:sSubPr>
                        <m:ctrlPr>
                          <a:rPr lang="en-US" altLang="ja-JP" sz="1350" i="1">
                            <a:latin typeface="Cambria Math" panose="02040503050406030204" pitchFamily="18" charset="0"/>
                          </a:rPr>
                        </m:ctrlPr>
                      </m:sSubPr>
                      <m:e>
                        <m:r>
                          <a:rPr lang="en-US" altLang="ja-JP" sz="1350" i="1">
                            <a:latin typeface="Cambria Math" panose="02040503050406030204" pitchFamily="18" charset="0"/>
                          </a:rPr>
                          <m:t>𝑥</m:t>
                        </m:r>
                      </m:e>
                      <m:sub>
                        <m:r>
                          <a:rPr lang="en-US" altLang="ja-JP" sz="1350" i="1">
                            <a:latin typeface="Cambria Math" panose="02040503050406030204" pitchFamily="18" charset="0"/>
                          </a:rPr>
                          <m:t>𝑖</m:t>
                        </m:r>
                      </m:sub>
                    </m:sSub>
                  </m:oMath>
                </a14:m>
                <a:endParaRPr lang="ja-JP" altLang="en-US" sz="1350" dirty="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551236" y="4929745"/>
                <a:ext cx="868883" cy="300082"/>
              </a:xfrm>
              <a:prstGeom prst="rect">
                <a:avLst/>
              </a:prstGeom>
              <a:blipFill>
                <a:blip r:embed="rId17"/>
                <a:stretch>
                  <a:fillRect l="-1399" t="-4082" b="-204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p:cNvSpPr txBox="1"/>
              <p:nvPr/>
            </p:nvSpPr>
            <p:spPr>
              <a:xfrm>
                <a:off x="1494644" y="4929745"/>
                <a:ext cx="1715483" cy="300082"/>
              </a:xfrm>
              <a:prstGeom prst="rect">
                <a:avLst/>
              </a:prstGeom>
              <a:noFill/>
            </p:spPr>
            <p:txBody>
              <a:bodyPr wrap="square" rtlCol="0">
                <a:spAutoFit/>
              </a:bodyPr>
              <a:lstStyle/>
              <a:p>
                <a:r>
                  <a:rPr lang="ja-JP" altLang="en-US" sz="1350" dirty="0"/>
                  <a:t>：最良個体</a:t>
                </a:r>
                <a14:m>
                  <m:oMath xmlns:m="http://schemas.openxmlformats.org/officeDocument/2006/math">
                    <m:sSub>
                      <m:sSubPr>
                        <m:ctrlPr>
                          <a:rPr lang="en-US" altLang="ja-JP" sz="1350" i="1">
                            <a:latin typeface="Cambria Math" panose="02040503050406030204" pitchFamily="18" charset="0"/>
                          </a:rPr>
                        </m:ctrlPr>
                      </m:sSubPr>
                      <m:e>
                        <m:r>
                          <a:rPr lang="en-US" altLang="ja-JP" sz="1350" i="1">
                            <a:latin typeface="Cambria Math" panose="02040503050406030204" pitchFamily="18" charset="0"/>
                          </a:rPr>
                          <m:t>𝑥</m:t>
                        </m:r>
                      </m:e>
                      <m:sub>
                        <m:r>
                          <a:rPr lang="en-US" altLang="ja-JP" sz="1350" i="1">
                            <a:latin typeface="Cambria Math" panose="02040503050406030204" pitchFamily="18" charset="0"/>
                          </a:rPr>
                          <m:t>∗</m:t>
                        </m:r>
                      </m:sub>
                    </m:sSub>
                  </m:oMath>
                </a14:m>
                <a:endParaRPr lang="ja-JP" altLang="en-US" sz="1350" dirty="0"/>
              </a:p>
            </p:txBody>
          </p:sp>
        </mc:Choice>
        <mc:Fallback xmlns="">
          <p:sp>
            <p:nvSpPr>
              <p:cNvPr id="68" name="テキスト ボックス 67"/>
              <p:cNvSpPr txBox="1">
                <a:spLocks noRot="1" noChangeAspect="1" noMove="1" noResize="1" noEditPoints="1" noAdjustHandles="1" noChangeArrowheads="1" noChangeShapeType="1" noTextEdit="1"/>
              </p:cNvSpPr>
              <p:nvPr/>
            </p:nvSpPr>
            <p:spPr>
              <a:xfrm>
                <a:off x="1494644" y="4929745"/>
                <a:ext cx="1715483" cy="300082"/>
              </a:xfrm>
              <a:prstGeom prst="rect">
                <a:avLst/>
              </a:prstGeom>
              <a:blipFill>
                <a:blip r:embed="rId18"/>
                <a:stretch>
                  <a:fillRect l="-709" t="-4082" b="-20408"/>
                </a:stretch>
              </a:blipFill>
            </p:spPr>
            <p:txBody>
              <a:bodyPr/>
              <a:lstStyle/>
              <a:p>
                <a:r>
                  <a:rPr lang="ja-JP" altLang="en-US">
                    <a:noFill/>
                  </a:rPr>
                  <a:t> </a:t>
                </a:r>
              </a:p>
            </p:txBody>
          </p:sp>
        </mc:Fallback>
      </mc:AlternateContent>
      <p:sp>
        <p:nvSpPr>
          <p:cNvPr id="69" name="楕円 68"/>
          <p:cNvSpPr/>
          <p:nvPr/>
        </p:nvSpPr>
        <p:spPr>
          <a:xfrm>
            <a:off x="1362147" y="5259658"/>
            <a:ext cx="135000" cy="135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0" name="テキスト ボックス 69"/>
          <p:cNvSpPr txBox="1"/>
          <p:nvPr/>
        </p:nvSpPr>
        <p:spPr>
          <a:xfrm>
            <a:off x="1497680" y="5190574"/>
            <a:ext cx="1865664" cy="300082"/>
          </a:xfrm>
          <a:prstGeom prst="rect">
            <a:avLst/>
          </a:prstGeom>
          <a:noFill/>
        </p:spPr>
        <p:txBody>
          <a:bodyPr wrap="square" rtlCol="0">
            <a:spAutoFit/>
          </a:bodyPr>
          <a:lstStyle/>
          <a:p>
            <a:r>
              <a:rPr lang="ja-JP" altLang="en-US" sz="1350" dirty="0"/>
              <a:t>：生成した個体候補</a:t>
            </a:r>
          </a:p>
        </p:txBody>
      </p:sp>
      <mc:AlternateContent xmlns:mc="http://schemas.openxmlformats.org/markup-compatibility/2006" xmlns:a14="http://schemas.microsoft.com/office/drawing/2010/main">
        <mc:Choice Requires="a14">
          <p:sp>
            <p:nvSpPr>
              <p:cNvPr id="71" name="テキスト ボックス 70"/>
              <p:cNvSpPr txBox="1"/>
              <p:nvPr/>
            </p:nvSpPr>
            <p:spPr>
              <a:xfrm>
                <a:off x="620797" y="2884297"/>
                <a:ext cx="367394" cy="3059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350" b="1" i="1">
                              <a:solidFill>
                                <a:schemeClr val="tx1">
                                  <a:lumMod val="75000"/>
                                  <a:lumOff val="25000"/>
                                </a:schemeClr>
                              </a:solidFill>
                              <a:latin typeface="Cambria Math" panose="02040503050406030204" pitchFamily="18" charset="0"/>
                            </a:rPr>
                          </m:ctrlPr>
                        </m:sSubSup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𝟏</m:t>
                          </m:r>
                        </m:sub>
                        <m:sup>
                          <m:r>
                            <a:rPr lang="en-US" altLang="ja-JP" sz="1350" b="1" i="1">
                              <a:solidFill>
                                <a:schemeClr val="tx1">
                                  <a:lumMod val="75000"/>
                                  <a:lumOff val="25000"/>
                                </a:schemeClr>
                              </a:solidFill>
                              <a:latin typeface="Cambria Math" panose="02040503050406030204" pitchFamily="18" charset="0"/>
                            </a:rPr>
                            <m:t>𝒕</m:t>
                          </m:r>
                        </m:sup>
                      </m:sSubSup>
                    </m:oMath>
                  </m:oMathPara>
                </a14:m>
                <a:endParaRPr lang="ja-JP" altLang="en-US" sz="1350" b="1" dirty="0">
                  <a:solidFill>
                    <a:schemeClr val="tx1">
                      <a:lumMod val="75000"/>
                      <a:lumOff val="25000"/>
                    </a:schemeClr>
                  </a:solidFill>
                </a:endParaRPr>
              </a:p>
            </p:txBody>
          </p:sp>
        </mc:Choice>
        <mc:Fallback xmlns="">
          <p:sp>
            <p:nvSpPr>
              <p:cNvPr id="71" name="テキスト ボックス 70"/>
              <p:cNvSpPr txBox="1">
                <a:spLocks noRot="1" noChangeAspect="1" noMove="1" noResize="1" noEditPoints="1" noAdjustHandles="1" noChangeArrowheads="1" noChangeShapeType="1" noTextEdit="1"/>
              </p:cNvSpPr>
              <p:nvPr/>
            </p:nvSpPr>
            <p:spPr>
              <a:xfrm>
                <a:off x="620797" y="2884297"/>
                <a:ext cx="367394" cy="305981"/>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p:cNvSpPr txBox="1"/>
              <p:nvPr/>
            </p:nvSpPr>
            <p:spPr>
              <a:xfrm>
                <a:off x="679297" y="4160453"/>
                <a:ext cx="367394" cy="3059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350" b="1" i="1">
                              <a:solidFill>
                                <a:schemeClr val="tx1">
                                  <a:lumMod val="75000"/>
                                  <a:lumOff val="25000"/>
                                </a:schemeClr>
                              </a:solidFill>
                              <a:latin typeface="Cambria Math" panose="02040503050406030204" pitchFamily="18" charset="0"/>
                            </a:rPr>
                          </m:ctrlPr>
                        </m:sSubSup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𝟐</m:t>
                          </m:r>
                        </m:sub>
                        <m:sup>
                          <m:r>
                            <a:rPr lang="en-US" altLang="ja-JP" sz="1350" b="1" i="1">
                              <a:solidFill>
                                <a:schemeClr val="tx1">
                                  <a:lumMod val="75000"/>
                                  <a:lumOff val="25000"/>
                                </a:schemeClr>
                              </a:solidFill>
                              <a:latin typeface="Cambria Math" panose="02040503050406030204" pitchFamily="18" charset="0"/>
                            </a:rPr>
                            <m:t>𝒕</m:t>
                          </m:r>
                        </m:sup>
                      </m:sSubSup>
                    </m:oMath>
                  </m:oMathPara>
                </a14:m>
                <a:endParaRPr lang="ja-JP" altLang="en-US" sz="1350" b="1" dirty="0">
                  <a:solidFill>
                    <a:schemeClr val="tx1">
                      <a:lumMod val="75000"/>
                      <a:lumOff val="25000"/>
                    </a:schemeClr>
                  </a:solidFill>
                </a:endParaRPr>
              </a:p>
            </p:txBody>
          </p:sp>
        </mc:Choice>
        <mc:Fallback xmlns="">
          <p:sp>
            <p:nvSpPr>
              <p:cNvPr id="72" name="テキスト ボックス 71"/>
              <p:cNvSpPr txBox="1">
                <a:spLocks noRot="1" noChangeAspect="1" noMove="1" noResize="1" noEditPoints="1" noAdjustHandles="1" noChangeArrowheads="1" noChangeShapeType="1" noTextEdit="1"/>
              </p:cNvSpPr>
              <p:nvPr/>
            </p:nvSpPr>
            <p:spPr>
              <a:xfrm>
                <a:off x="679297" y="4160453"/>
                <a:ext cx="367394" cy="305981"/>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p:cNvSpPr txBox="1"/>
              <p:nvPr/>
            </p:nvSpPr>
            <p:spPr>
              <a:xfrm>
                <a:off x="1687724" y="4424639"/>
                <a:ext cx="367394" cy="3069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350" b="1" i="1">
                              <a:solidFill>
                                <a:schemeClr val="tx1">
                                  <a:lumMod val="75000"/>
                                  <a:lumOff val="25000"/>
                                </a:schemeClr>
                              </a:solidFill>
                              <a:latin typeface="Cambria Math" panose="02040503050406030204" pitchFamily="18" charset="0"/>
                            </a:rPr>
                          </m:ctrlPr>
                        </m:sSubSup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𝟑</m:t>
                          </m:r>
                        </m:sub>
                        <m:sup>
                          <m:r>
                            <a:rPr lang="en-US" altLang="ja-JP" sz="1350" b="1" i="1">
                              <a:solidFill>
                                <a:schemeClr val="tx1">
                                  <a:lumMod val="75000"/>
                                  <a:lumOff val="25000"/>
                                </a:schemeClr>
                              </a:solidFill>
                              <a:latin typeface="Cambria Math" panose="02040503050406030204" pitchFamily="18" charset="0"/>
                            </a:rPr>
                            <m:t>𝒕</m:t>
                          </m:r>
                        </m:sup>
                      </m:sSubSup>
                    </m:oMath>
                  </m:oMathPara>
                </a14:m>
                <a:endParaRPr lang="ja-JP" altLang="en-US" sz="1350" b="1" dirty="0">
                  <a:solidFill>
                    <a:schemeClr val="tx1">
                      <a:lumMod val="75000"/>
                      <a:lumOff val="25000"/>
                    </a:schemeClr>
                  </a:solidFill>
                </a:endParaRPr>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1687724" y="4424639"/>
                <a:ext cx="367394" cy="306944"/>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p:cNvSpPr txBox="1"/>
              <p:nvPr/>
            </p:nvSpPr>
            <p:spPr>
              <a:xfrm>
                <a:off x="2257964" y="3200002"/>
                <a:ext cx="367394" cy="3054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350" b="1" i="1">
                              <a:solidFill>
                                <a:schemeClr val="tx1">
                                  <a:lumMod val="75000"/>
                                  <a:lumOff val="25000"/>
                                </a:schemeClr>
                              </a:solidFill>
                              <a:latin typeface="Cambria Math" panose="02040503050406030204" pitchFamily="18" charset="0"/>
                            </a:rPr>
                          </m:ctrlPr>
                        </m:sSubSup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𝟒</m:t>
                          </m:r>
                        </m:sub>
                        <m:sup>
                          <m:r>
                            <a:rPr lang="en-US" altLang="ja-JP" sz="1350" b="1" i="1">
                              <a:solidFill>
                                <a:schemeClr val="tx1">
                                  <a:lumMod val="75000"/>
                                  <a:lumOff val="25000"/>
                                </a:schemeClr>
                              </a:solidFill>
                              <a:latin typeface="Cambria Math" panose="02040503050406030204" pitchFamily="18" charset="0"/>
                            </a:rPr>
                            <m:t>𝒕</m:t>
                          </m:r>
                        </m:sup>
                      </m:sSubSup>
                    </m:oMath>
                  </m:oMathPara>
                </a14:m>
                <a:endParaRPr lang="ja-JP" altLang="en-US" sz="1350" b="1" dirty="0">
                  <a:solidFill>
                    <a:schemeClr val="tx1">
                      <a:lumMod val="75000"/>
                      <a:lumOff val="25000"/>
                    </a:schemeClr>
                  </a:solidFill>
                </a:endParaRPr>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2257964" y="3200002"/>
                <a:ext cx="367394" cy="305405"/>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p:cNvSpPr txBox="1"/>
              <p:nvPr/>
            </p:nvSpPr>
            <p:spPr>
              <a:xfrm>
                <a:off x="1428999" y="3546802"/>
                <a:ext cx="367394"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a:solidFill>
                                <a:schemeClr val="tx1">
                                  <a:lumMod val="75000"/>
                                  <a:lumOff val="25000"/>
                                </a:schemeClr>
                              </a:solidFill>
                              <a:latin typeface="Cambria Math" panose="02040503050406030204" pitchFamily="18" charset="0"/>
                            </a:rPr>
                          </m:ctrlPr>
                        </m:sSub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m:t>
                          </m:r>
                        </m:sub>
                      </m:sSub>
                    </m:oMath>
                  </m:oMathPara>
                </a14:m>
                <a:endParaRPr lang="ja-JP" altLang="en-US" sz="1350" b="1" dirty="0">
                  <a:solidFill>
                    <a:schemeClr val="tx1">
                      <a:lumMod val="75000"/>
                      <a:lumOff val="25000"/>
                    </a:schemeClr>
                  </a:solidFill>
                </a:endParaRPr>
              </a:p>
            </p:txBody>
          </p:sp>
        </mc:Choice>
        <mc:Fallback xmlns="">
          <p:sp>
            <p:nvSpPr>
              <p:cNvPr id="75" name="テキスト ボックス 74"/>
              <p:cNvSpPr txBox="1">
                <a:spLocks noRot="1" noChangeAspect="1" noMove="1" noResize="1" noEditPoints="1" noAdjustHandles="1" noChangeArrowheads="1" noChangeShapeType="1" noTextEdit="1"/>
              </p:cNvSpPr>
              <p:nvPr/>
            </p:nvSpPr>
            <p:spPr>
              <a:xfrm>
                <a:off x="1428999" y="3546802"/>
                <a:ext cx="367394" cy="300082"/>
              </a:xfrm>
              <a:prstGeom prst="rect">
                <a:avLst/>
              </a:prstGeom>
              <a:blipFill>
                <a:blip r:embed="rId23"/>
                <a:stretch>
                  <a:fillRect/>
                </a:stretch>
              </a:blipFill>
            </p:spPr>
            <p:txBody>
              <a:bodyPr/>
              <a:lstStyle/>
              <a:p>
                <a:r>
                  <a:rPr lang="ja-JP" altLang="en-US">
                    <a:noFill/>
                  </a:rPr>
                  <a:t> </a:t>
                </a:r>
              </a:p>
            </p:txBody>
          </p:sp>
        </mc:Fallback>
      </mc:AlternateContent>
      <p:sp>
        <p:nvSpPr>
          <p:cNvPr id="77" name="楕円 76"/>
          <p:cNvSpPr/>
          <p:nvPr/>
        </p:nvSpPr>
        <p:spPr>
          <a:xfrm>
            <a:off x="1905486" y="2895306"/>
            <a:ext cx="135000" cy="135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8" name="楕円 77"/>
          <p:cNvSpPr/>
          <p:nvPr/>
        </p:nvSpPr>
        <p:spPr>
          <a:xfrm>
            <a:off x="1114883" y="3162622"/>
            <a:ext cx="135000" cy="135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79" name="テキスト ボックス 78"/>
              <p:cNvSpPr txBox="1"/>
              <p:nvPr/>
            </p:nvSpPr>
            <p:spPr>
              <a:xfrm>
                <a:off x="1253246" y="3062044"/>
                <a:ext cx="367394" cy="314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350" b="1" i="1">
                              <a:solidFill>
                                <a:schemeClr val="tx1">
                                  <a:lumMod val="75000"/>
                                  <a:lumOff val="25000"/>
                                </a:schemeClr>
                              </a:solidFill>
                              <a:latin typeface="Cambria Math" panose="02040503050406030204" pitchFamily="18" charset="0"/>
                            </a:rPr>
                          </m:ctrlPr>
                        </m:sSubSup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𝟏</m:t>
                          </m:r>
                        </m:sub>
                        <m:sup>
                          <m:r>
                            <a:rPr lang="en-US" altLang="ja-JP" sz="1350" b="1" i="1">
                              <a:solidFill>
                                <a:schemeClr val="tx1">
                                  <a:lumMod val="75000"/>
                                  <a:lumOff val="25000"/>
                                </a:schemeClr>
                              </a:solidFill>
                              <a:latin typeface="Cambria Math" panose="02040503050406030204" pitchFamily="18" charset="0"/>
                            </a:rPr>
                            <m:t>𝒕</m:t>
                          </m:r>
                          <m:r>
                            <a:rPr lang="en-US" altLang="ja-JP" sz="1350" b="1" i="1">
                              <a:solidFill>
                                <a:schemeClr val="tx1">
                                  <a:lumMod val="75000"/>
                                  <a:lumOff val="25000"/>
                                </a:schemeClr>
                              </a:solidFill>
                              <a:latin typeface="Cambria Math" panose="02040503050406030204" pitchFamily="18" charset="0"/>
                            </a:rPr>
                            <m:t>+</m:t>
                          </m:r>
                          <m:r>
                            <a:rPr lang="en-US" altLang="ja-JP" sz="1350" b="1" i="1">
                              <a:solidFill>
                                <a:schemeClr val="tx1">
                                  <a:lumMod val="75000"/>
                                  <a:lumOff val="25000"/>
                                </a:schemeClr>
                              </a:solidFill>
                              <a:latin typeface="Cambria Math" panose="02040503050406030204" pitchFamily="18" charset="0"/>
                            </a:rPr>
                            <m:t>𝟏</m:t>
                          </m:r>
                        </m:sup>
                      </m:sSubSup>
                    </m:oMath>
                  </m:oMathPara>
                </a14:m>
                <a:endParaRPr lang="ja-JP" altLang="en-US" sz="1350" b="1" dirty="0">
                  <a:solidFill>
                    <a:schemeClr val="tx1">
                      <a:lumMod val="75000"/>
                      <a:lumOff val="25000"/>
                    </a:schemeClr>
                  </a:solidFill>
                </a:endParaRPr>
              </a:p>
            </p:txBody>
          </p:sp>
        </mc:Choice>
        <mc:Fallback xmlns="">
          <p:sp>
            <p:nvSpPr>
              <p:cNvPr id="79" name="テキスト ボックス 78"/>
              <p:cNvSpPr txBox="1">
                <a:spLocks noRot="1" noChangeAspect="1" noMove="1" noResize="1" noEditPoints="1" noAdjustHandles="1" noChangeArrowheads="1" noChangeShapeType="1" noTextEdit="1"/>
              </p:cNvSpPr>
              <p:nvPr/>
            </p:nvSpPr>
            <p:spPr>
              <a:xfrm>
                <a:off x="1253246" y="3062044"/>
                <a:ext cx="367394" cy="314638"/>
              </a:xfrm>
              <a:prstGeom prst="rect">
                <a:avLst/>
              </a:prstGeom>
              <a:blipFill>
                <a:blip r:embed="rId24"/>
                <a:stretch>
                  <a:fillRect r="-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p:cNvSpPr txBox="1"/>
              <p:nvPr/>
            </p:nvSpPr>
            <p:spPr>
              <a:xfrm>
                <a:off x="2008456" y="2706183"/>
                <a:ext cx="367394"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a:solidFill>
                                <a:schemeClr val="tx1">
                                  <a:lumMod val="75000"/>
                                  <a:lumOff val="25000"/>
                                </a:schemeClr>
                              </a:solidFill>
                              <a:latin typeface="Cambria Math" panose="02040503050406030204" pitchFamily="18" charset="0"/>
                            </a:rPr>
                          </m:ctrlPr>
                        </m:sSub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𝒓𝒏𝒅</m:t>
                          </m:r>
                        </m:sub>
                      </m:sSub>
                    </m:oMath>
                  </m:oMathPara>
                </a14:m>
                <a:endParaRPr lang="ja-JP" altLang="en-US" sz="1350" b="1" dirty="0">
                  <a:solidFill>
                    <a:schemeClr val="tx1">
                      <a:lumMod val="75000"/>
                      <a:lumOff val="25000"/>
                    </a:schemeClr>
                  </a:solidFill>
                </a:endParaRPr>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2008456" y="2706183"/>
                <a:ext cx="367394" cy="300082"/>
              </a:xfrm>
              <a:prstGeom prst="rect">
                <a:avLst/>
              </a:prstGeom>
              <a:blipFill>
                <a:blip r:embed="rId25"/>
                <a:stretch>
                  <a:fillRect r="-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p:cNvSpPr txBox="1"/>
              <p:nvPr/>
            </p:nvSpPr>
            <p:spPr>
              <a:xfrm>
                <a:off x="1336434" y="3976474"/>
                <a:ext cx="367394"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a:solidFill>
                                <a:schemeClr val="tx1">
                                  <a:lumMod val="75000"/>
                                  <a:lumOff val="25000"/>
                                </a:schemeClr>
                              </a:solidFill>
                              <a:latin typeface="Cambria Math" panose="02040503050406030204" pitchFamily="18" charset="0"/>
                            </a:rPr>
                          </m:ctrlPr>
                        </m:sSubPr>
                        <m:e>
                          <m:r>
                            <a:rPr lang="en-US" altLang="ja-JP" sz="1350" b="1" i="1">
                              <a:solidFill>
                                <a:schemeClr val="tx1">
                                  <a:lumMod val="75000"/>
                                  <a:lumOff val="25000"/>
                                </a:schemeClr>
                              </a:solidFill>
                              <a:latin typeface="Cambria Math" panose="02040503050406030204" pitchFamily="18" charset="0"/>
                            </a:rPr>
                            <m:t>𝒙</m:t>
                          </m:r>
                        </m:e>
                        <m:sub>
                          <m:r>
                            <a:rPr lang="en-US" altLang="ja-JP" sz="1350" b="1" i="1">
                              <a:solidFill>
                                <a:schemeClr val="tx1">
                                  <a:lumMod val="75000"/>
                                  <a:lumOff val="25000"/>
                                </a:schemeClr>
                              </a:solidFill>
                              <a:latin typeface="Cambria Math" panose="02040503050406030204" pitchFamily="18" charset="0"/>
                            </a:rPr>
                            <m:t>𝒍𝒐𝒄</m:t>
                          </m:r>
                        </m:sub>
                      </m:sSub>
                    </m:oMath>
                  </m:oMathPara>
                </a14:m>
                <a:endParaRPr lang="ja-JP" altLang="en-US" sz="1350" b="1" dirty="0">
                  <a:solidFill>
                    <a:schemeClr val="tx1">
                      <a:lumMod val="75000"/>
                      <a:lumOff val="25000"/>
                    </a:schemeClr>
                  </a:solidFill>
                </a:endParaRPr>
              </a:p>
            </p:txBody>
          </p:sp>
        </mc:Choice>
        <mc:Fallback xmlns="">
          <p:sp>
            <p:nvSpPr>
              <p:cNvPr id="81" name="テキスト ボックス 80"/>
              <p:cNvSpPr txBox="1">
                <a:spLocks noRot="1" noChangeAspect="1" noMove="1" noResize="1" noEditPoints="1" noAdjustHandles="1" noChangeArrowheads="1" noChangeShapeType="1" noTextEdit="1"/>
              </p:cNvSpPr>
              <p:nvPr/>
            </p:nvSpPr>
            <p:spPr>
              <a:xfrm>
                <a:off x="1336434" y="3976474"/>
                <a:ext cx="367394" cy="300082"/>
              </a:xfrm>
              <a:prstGeom prst="rect">
                <a:avLst/>
              </a:prstGeom>
              <a:blipFill>
                <a:blip r:embed="rId26"/>
                <a:stretch>
                  <a:fillRect r="-13333"/>
                </a:stretch>
              </a:blipFill>
            </p:spPr>
            <p:txBody>
              <a:bodyPr/>
              <a:lstStyle/>
              <a:p>
                <a:r>
                  <a:rPr lang="ja-JP" altLang="en-US">
                    <a:noFill/>
                  </a:rPr>
                  <a:t> </a:t>
                </a:r>
              </a:p>
            </p:txBody>
          </p:sp>
        </mc:Fallback>
      </mc:AlternateContent>
      <p:pic>
        <p:nvPicPr>
          <p:cNvPr id="85" name="図 84"/>
          <p:cNvPicPr>
            <a:picLocks noChangeAspect="1"/>
          </p:cNvPicPr>
          <p:nvPr>
            <p:custDataLst>
              <p:tags r:id="rId3"/>
            </p:custDataLst>
          </p:nvPr>
        </p:nvPicPr>
        <p:blipFill>
          <a:blip r:embed="rId27" cstate="print">
            <a:extLst>
              <a:ext uri="{28A0092B-C50C-407E-A947-70E740481C1C}">
                <a14:useLocalDpi xmlns:a14="http://schemas.microsoft.com/office/drawing/2010/main" val="0"/>
              </a:ext>
            </a:extLst>
          </a:blip>
          <a:stretch>
            <a:fillRect/>
          </a:stretch>
        </p:blipFill>
        <p:spPr>
          <a:xfrm>
            <a:off x="4042689" y="4097614"/>
            <a:ext cx="1931428" cy="222857"/>
          </a:xfrm>
          <a:prstGeom prst="rect">
            <a:avLst/>
          </a:prstGeom>
        </p:spPr>
      </p:pic>
      <p:pic>
        <p:nvPicPr>
          <p:cNvPr id="86" name="図 85"/>
          <p:cNvPicPr>
            <a:picLocks noChangeAspect="1"/>
          </p:cNvPicPr>
          <p:nvPr>
            <p:custDataLst>
              <p:tags r:id="rId4"/>
            </p:custDataLst>
          </p:nvPr>
        </p:nvPicPr>
        <p:blipFill>
          <a:blip r:embed="rId28" cstate="print">
            <a:extLst>
              <a:ext uri="{28A0092B-C50C-407E-A947-70E740481C1C}">
                <a14:useLocalDpi xmlns:a14="http://schemas.microsoft.com/office/drawing/2010/main" val="0"/>
              </a:ext>
            </a:extLst>
          </a:blip>
          <a:stretch>
            <a:fillRect/>
          </a:stretch>
        </p:blipFill>
        <p:spPr>
          <a:xfrm>
            <a:off x="4042689" y="3776601"/>
            <a:ext cx="963428" cy="222857"/>
          </a:xfrm>
          <a:prstGeom prst="rect">
            <a:avLst/>
          </a:prstGeom>
        </p:spPr>
      </p:pic>
      <p:sp>
        <p:nvSpPr>
          <p:cNvPr id="105" name="正方形/長方形 104"/>
          <p:cNvSpPr/>
          <p:nvPr/>
        </p:nvSpPr>
        <p:spPr>
          <a:xfrm>
            <a:off x="475599" y="2778179"/>
            <a:ext cx="2160000" cy="216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4" name="テキスト ボックス 63"/>
          <p:cNvSpPr txBox="1"/>
          <p:nvPr/>
        </p:nvSpPr>
        <p:spPr>
          <a:xfrm>
            <a:off x="1939830" y="3762984"/>
            <a:ext cx="1440235" cy="553998"/>
          </a:xfrm>
          <a:prstGeom prst="rect">
            <a:avLst/>
          </a:prstGeom>
          <a:solidFill>
            <a:schemeClr val="bg1"/>
          </a:solidFill>
          <a:ln>
            <a:noFill/>
          </a:ln>
        </p:spPr>
        <p:txBody>
          <a:bodyPr wrap="square" rtlCol="0">
            <a:spAutoFit/>
          </a:bodyPr>
          <a:lstStyle/>
          <a:p>
            <a:pPr algn="ctr"/>
            <a:r>
              <a:rPr lang="en-US" altLang="ja-JP" sz="1500" dirty="0"/>
              <a:t>3</a:t>
            </a:r>
            <a:r>
              <a:rPr lang="ja-JP" altLang="en-US" sz="1500" dirty="0" err="1"/>
              <a:t>つの</a:t>
            </a:r>
            <a:r>
              <a:rPr lang="ja-JP" altLang="en-US" sz="1500" dirty="0"/>
              <a:t>個体候補の中から選択</a:t>
            </a:r>
          </a:p>
        </p:txBody>
      </p:sp>
      <p:sp>
        <p:nvSpPr>
          <p:cNvPr id="108" name="二等辺三角形 107"/>
          <p:cNvSpPr/>
          <p:nvPr/>
        </p:nvSpPr>
        <p:spPr>
          <a:xfrm>
            <a:off x="1436943" y="3811526"/>
            <a:ext cx="135000" cy="135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9" name="二等辺三角形 108"/>
          <p:cNvSpPr/>
          <p:nvPr/>
        </p:nvSpPr>
        <p:spPr>
          <a:xfrm>
            <a:off x="1358652" y="4992467"/>
            <a:ext cx="135000" cy="135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117" name="図 116"/>
          <p:cNvPicPr>
            <a:picLocks noChangeAspect="1"/>
          </p:cNvPicPr>
          <p:nvPr>
            <p:custDataLst>
              <p:tags r:id="rId5"/>
            </p:custDataLst>
          </p:nvPr>
        </p:nvPicPr>
        <p:blipFill>
          <a:blip r:embed="rId29" cstate="print">
            <a:extLst>
              <a:ext uri="{28A0092B-C50C-407E-A947-70E740481C1C}">
                <a14:useLocalDpi xmlns:a14="http://schemas.microsoft.com/office/drawing/2010/main" val="0"/>
              </a:ext>
            </a:extLst>
          </a:blip>
          <a:stretch>
            <a:fillRect/>
          </a:stretch>
        </p:blipFill>
        <p:spPr>
          <a:xfrm>
            <a:off x="7286813" y="3821789"/>
            <a:ext cx="964571" cy="166857"/>
          </a:xfrm>
          <a:prstGeom prst="rect">
            <a:avLst/>
          </a:prstGeom>
        </p:spPr>
      </p:pic>
      <p:sp>
        <p:nvSpPr>
          <p:cNvPr id="118" name="テキスト ボックス 117"/>
          <p:cNvSpPr txBox="1"/>
          <p:nvPr/>
        </p:nvSpPr>
        <p:spPr>
          <a:xfrm>
            <a:off x="6274154" y="3767446"/>
            <a:ext cx="1085850" cy="300082"/>
          </a:xfrm>
          <a:prstGeom prst="rect">
            <a:avLst/>
          </a:prstGeom>
          <a:noFill/>
        </p:spPr>
        <p:txBody>
          <a:bodyPr wrap="square" rtlCol="0">
            <a:spAutoFit/>
          </a:bodyPr>
          <a:lstStyle/>
          <a:p>
            <a:r>
              <a:rPr lang="ja-JP" altLang="en-US" sz="1350" dirty="0"/>
              <a:t>減衰係数：</a:t>
            </a:r>
          </a:p>
        </p:txBody>
      </p:sp>
      <p:cxnSp>
        <p:nvCxnSpPr>
          <p:cNvPr id="120" name="直線矢印コネクタ 119"/>
          <p:cNvCxnSpPr/>
          <p:nvPr/>
        </p:nvCxnSpPr>
        <p:spPr>
          <a:xfrm rot="-60000" flipV="1">
            <a:off x="4295727" y="4552996"/>
            <a:ext cx="14288" cy="109089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21" name="直線矢印コネクタ 120"/>
          <p:cNvCxnSpPr/>
          <p:nvPr/>
        </p:nvCxnSpPr>
        <p:spPr>
          <a:xfrm rot="5340000" flipV="1">
            <a:off x="4825051" y="5105585"/>
            <a:ext cx="14288" cy="109089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23" name="フリーフォーム 122"/>
          <p:cNvSpPr/>
          <p:nvPr/>
        </p:nvSpPr>
        <p:spPr>
          <a:xfrm>
            <a:off x="4317845" y="4730756"/>
            <a:ext cx="1028700" cy="828675"/>
          </a:xfrm>
          <a:custGeom>
            <a:avLst/>
            <a:gdLst>
              <a:gd name="connsiteX0" fmla="*/ 0 w 1371600"/>
              <a:gd name="connsiteY0" fmla="*/ 0 h 1104900"/>
              <a:gd name="connsiteX1" fmla="*/ 419100 w 1371600"/>
              <a:gd name="connsiteY1" fmla="*/ 828675 h 1104900"/>
              <a:gd name="connsiteX2" fmla="*/ 1371600 w 1371600"/>
              <a:gd name="connsiteY2" fmla="*/ 1104900 h 1104900"/>
            </a:gdLst>
            <a:ahLst/>
            <a:cxnLst>
              <a:cxn ang="0">
                <a:pos x="connsiteX0" y="connsiteY0"/>
              </a:cxn>
              <a:cxn ang="0">
                <a:pos x="connsiteX1" y="connsiteY1"/>
              </a:cxn>
              <a:cxn ang="0">
                <a:pos x="connsiteX2" y="connsiteY2"/>
              </a:cxn>
            </a:cxnLst>
            <a:rect l="l" t="t" r="r" b="b"/>
            <a:pathLst>
              <a:path w="1371600" h="1104900">
                <a:moveTo>
                  <a:pt x="0" y="0"/>
                </a:moveTo>
                <a:cubicBezTo>
                  <a:pt x="95250" y="322262"/>
                  <a:pt x="190500" y="644525"/>
                  <a:pt x="419100" y="828675"/>
                </a:cubicBezTo>
                <a:cubicBezTo>
                  <a:pt x="647700" y="1012825"/>
                  <a:pt x="1160463" y="1104900"/>
                  <a:pt x="1371600" y="110490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cxnSp>
        <p:nvCxnSpPr>
          <p:cNvPr id="124" name="直線矢印コネクタ 123"/>
          <p:cNvCxnSpPr/>
          <p:nvPr/>
        </p:nvCxnSpPr>
        <p:spPr>
          <a:xfrm rot="-60000" flipV="1">
            <a:off x="6545107" y="4577318"/>
            <a:ext cx="14288" cy="109089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25" name="直線矢印コネクタ 124"/>
          <p:cNvCxnSpPr/>
          <p:nvPr/>
        </p:nvCxnSpPr>
        <p:spPr>
          <a:xfrm rot="5340000" flipV="1">
            <a:off x="7074431" y="5129906"/>
            <a:ext cx="14288" cy="109089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26" name="テキスト ボックス 125"/>
              <p:cNvSpPr txBox="1"/>
              <p:nvPr/>
            </p:nvSpPr>
            <p:spPr>
              <a:xfrm>
                <a:off x="5417615" y="5530493"/>
                <a:ext cx="12125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solidFill>
                            <a:schemeClr val="tx1">
                              <a:lumMod val="75000"/>
                              <a:lumOff val="25000"/>
                            </a:schemeClr>
                          </a:solidFill>
                          <a:latin typeface="Cambria Math" panose="02040503050406030204" pitchFamily="18" charset="0"/>
                        </a:rPr>
                        <m:t>𝑡</m:t>
                      </m:r>
                    </m:oMath>
                  </m:oMathPara>
                </a14:m>
                <a:endParaRPr lang="ja-JP" altLang="en-US" sz="1350" dirty="0">
                  <a:solidFill>
                    <a:schemeClr val="tx1">
                      <a:lumMod val="75000"/>
                      <a:lumOff val="25000"/>
                    </a:schemeClr>
                  </a:solidFill>
                </a:endParaRPr>
              </a:p>
            </p:txBody>
          </p:sp>
        </mc:Choice>
        <mc:Fallback xmlns="">
          <p:sp>
            <p:nvSpPr>
              <p:cNvPr id="126" name="テキスト ボックス 125"/>
              <p:cNvSpPr txBox="1">
                <a:spLocks noRot="1" noChangeAspect="1" noMove="1" noResize="1" noEditPoints="1" noAdjustHandles="1" noChangeArrowheads="1" noChangeShapeType="1" noTextEdit="1"/>
              </p:cNvSpPr>
              <p:nvPr/>
            </p:nvSpPr>
            <p:spPr>
              <a:xfrm>
                <a:off x="5417615" y="5530493"/>
                <a:ext cx="121252" cy="207749"/>
              </a:xfrm>
              <a:prstGeom prst="rect">
                <a:avLst/>
              </a:prstGeom>
              <a:blipFill>
                <a:blip r:embed="rId30"/>
                <a:stretch>
                  <a:fillRect l="-25000" r="-15000" b="-5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7" name="テキスト ボックス 126"/>
              <p:cNvSpPr txBox="1"/>
              <p:nvPr/>
            </p:nvSpPr>
            <p:spPr>
              <a:xfrm>
                <a:off x="7709274" y="5543564"/>
                <a:ext cx="12125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solidFill>
                            <a:schemeClr val="tx1">
                              <a:lumMod val="75000"/>
                              <a:lumOff val="25000"/>
                            </a:schemeClr>
                          </a:solidFill>
                          <a:latin typeface="Cambria Math" panose="02040503050406030204" pitchFamily="18" charset="0"/>
                        </a:rPr>
                        <m:t>𝑡</m:t>
                      </m:r>
                    </m:oMath>
                  </m:oMathPara>
                </a14:m>
                <a:endParaRPr lang="ja-JP" altLang="en-US" sz="1350" dirty="0">
                  <a:solidFill>
                    <a:schemeClr val="tx1">
                      <a:lumMod val="75000"/>
                      <a:lumOff val="25000"/>
                    </a:schemeClr>
                  </a:solidFill>
                </a:endParaRPr>
              </a:p>
            </p:txBody>
          </p:sp>
        </mc:Choice>
        <mc:Fallback xmlns="">
          <p:sp>
            <p:nvSpPr>
              <p:cNvPr id="127" name="テキスト ボックス 126"/>
              <p:cNvSpPr txBox="1">
                <a:spLocks noRot="1" noChangeAspect="1" noMove="1" noResize="1" noEditPoints="1" noAdjustHandles="1" noChangeArrowheads="1" noChangeShapeType="1" noTextEdit="1"/>
              </p:cNvSpPr>
              <p:nvPr/>
            </p:nvSpPr>
            <p:spPr>
              <a:xfrm>
                <a:off x="7709274" y="5543564"/>
                <a:ext cx="121252" cy="207749"/>
              </a:xfrm>
              <a:prstGeom prst="rect">
                <a:avLst/>
              </a:prstGeom>
              <a:blipFill>
                <a:blip r:embed="rId30"/>
                <a:stretch>
                  <a:fillRect l="-25000" r="-15000" b="-5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テキスト ボックス 129"/>
              <p:cNvSpPr txBox="1"/>
              <p:nvPr/>
            </p:nvSpPr>
            <p:spPr>
              <a:xfrm>
                <a:off x="4532726" y="4806911"/>
                <a:ext cx="855234" cy="207749"/>
              </a:xfrm>
              <a:prstGeom prst="rect">
                <a:avLst/>
              </a:prstGeom>
              <a:noFill/>
            </p:spPr>
            <p:txBody>
              <a:bodyPr wrap="none" lIns="0" tIns="0" rIns="0" bIns="0" rtlCol="0">
                <a:spAutoFit/>
              </a:bodyPr>
              <a:lstStyle/>
              <a:p>
                <a:r>
                  <a:rPr lang="ja-JP" altLang="en-US" sz="1350" dirty="0">
                    <a:solidFill>
                      <a:srgbClr val="FF0000"/>
                    </a:solidFill>
                  </a:rPr>
                  <a:t>ラウドネス</a:t>
                </a:r>
                <a:r>
                  <a:rPr lang="en-US" altLang="ja-JP" sz="1350" dirty="0">
                    <a:solidFill>
                      <a:srgbClr val="FF0000"/>
                    </a:solidFill>
                  </a:rPr>
                  <a:t>:</a:t>
                </a:r>
                <a14:m>
                  <m:oMath xmlns:m="http://schemas.openxmlformats.org/officeDocument/2006/math">
                    <m:sSup>
                      <m:sSupPr>
                        <m:ctrlPr>
                          <a:rPr lang="en-US" altLang="ja-JP" sz="1350" i="1">
                            <a:solidFill>
                              <a:srgbClr val="FF0000"/>
                            </a:solidFill>
                            <a:latin typeface="Cambria Math" panose="02040503050406030204" pitchFamily="18" charset="0"/>
                          </a:rPr>
                        </m:ctrlPr>
                      </m:sSupPr>
                      <m:e>
                        <m:r>
                          <a:rPr lang="en-US" altLang="ja-JP" sz="1350" i="1">
                            <a:solidFill>
                              <a:srgbClr val="FF0000"/>
                            </a:solidFill>
                            <a:latin typeface="Cambria Math" panose="02040503050406030204" pitchFamily="18" charset="0"/>
                          </a:rPr>
                          <m:t>𝐴</m:t>
                        </m:r>
                      </m:e>
                      <m:sup>
                        <m:r>
                          <a:rPr lang="en-US" altLang="ja-JP" sz="1350" i="1">
                            <a:solidFill>
                              <a:srgbClr val="FF0000"/>
                            </a:solidFill>
                            <a:latin typeface="Cambria Math" panose="02040503050406030204" pitchFamily="18" charset="0"/>
                          </a:rPr>
                          <m:t>𝑡</m:t>
                        </m:r>
                      </m:sup>
                    </m:sSup>
                  </m:oMath>
                </a14:m>
                <a:endParaRPr lang="ja-JP" altLang="en-US" sz="1350" dirty="0">
                  <a:solidFill>
                    <a:srgbClr val="FF0000"/>
                  </a:solidFill>
                </a:endParaRPr>
              </a:p>
            </p:txBody>
          </p:sp>
        </mc:Choice>
        <mc:Fallback xmlns="">
          <p:sp>
            <p:nvSpPr>
              <p:cNvPr id="130" name="テキスト ボックス 129"/>
              <p:cNvSpPr txBox="1">
                <a:spLocks noRot="1" noChangeAspect="1" noMove="1" noResize="1" noEditPoints="1" noAdjustHandles="1" noChangeArrowheads="1" noChangeShapeType="1" noTextEdit="1"/>
              </p:cNvSpPr>
              <p:nvPr/>
            </p:nvSpPr>
            <p:spPr>
              <a:xfrm>
                <a:off x="4532726" y="4806911"/>
                <a:ext cx="855234" cy="207749"/>
              </a:xfrm>
              <a:prstGeom prst="rect">
                <a:avLst/>
              </a:prstGeom>
              <a:blipFill>
                <a:blip r:embed="rId31"/>
                <a:stretch>
                  <a:fillRect l="-12857" t="-26471" r="-1429" b="-5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1" name="テキスト ボックス 130"/>
              <p:cNvSpPr txBox="1"/>
              <p:nvPr/>
            </p:nvSpPr>
            <p:spPr>
              <a:xfrm>
                <a:off x="6817078" y="4574267"/>
                <a:ext cx="1044966" cy="207749"/>
              </a:xfrm>
              <a:prstGeom prst="rect">
                <a:avLst/>
              </a:prstGeom>
              <a:noFill/>
            </p:spPr>
            <p:txBody>
              <a:bodyPr wrap="none" lIns="0" tIns="0" rIns="0" bIns="0" rtlCol="0">
                <a:spAutoFit/>
              </a:bodyPr>
              <a:lstStyle/>
              <a:p>
                <a:r>
                  <a:rPr lang="ja-JP" altLang="en-US" sz="1350" dirty="0">
                    <a:solidFill>
                      <a:schemeClr val="accent2"/>
                    </a:solidFill>
                  </a:rPr>
                  <a:t>パルスレート</a:t>
                </a:r>
                <a14:m>
                  <m:oMath xmlns:m="http://schemas.openxmlformats.org/officeDocument/2006/math">
                    <m:r>
                      <a:rPr lang="en-US" altLang="ja-JP" sz="1350">
                        <a:solidFill>
                          <a:schemeClr val="accent2"/>
                        </a:solidFill>
                        <a:latin typeface="Cambria Math" panose="02040503050406030204" pitchFamily="18" charset="0"/>
                      </a:rPr>
                      <m:t>:</m:t>
                    </m:r>
                    <m:sSup>
                      <m:sSupPr>
                        <m:ctrlPr>
                          <a:rPr lang="en-US" altLang="ja-JP" sz="1350" i="1">
                            <a:solidFill>
                              <a:schemeClr val="accent2"/>
                            </a:solidFill>
                            <a:latin typeface="Cambria Math" panose="02040503050406030204" pitchFamily="18" charset="0"/>
                          </a:rPr>
                        </m:ctrlPr>
                      </m:sSupPr>
                      <m:e>
                        <m:r>
                          <a:rPr lang="en-US" altLang="ja-JP" sz="1350" i="1">
                            <a:solidFill>
                              <a:schemeClr val="accent2"/>
                            </a:solidFill>
                            <a:latin typeface="Cambria Math" panose="02040503050406030204" pitchFamily="18" charset="0"/>
                          </a:rPr>
                          <m:t>𝑟</m:t>
                        </m:r>
                      </m:e>
                      <m:sup>
                        <m:r>
                          <a:rPr lang="en-US" altLang="ja-JP" sz="1350" i="1">
                            <a:solidFill>
                              <a:schemeClr val="accent2"/>
                            </a:solidFill>
                            <a:latin typeface="Cambria Math" panose="02040503050406030204" pitchFamily="18" charset="0"/>
                          </a:rPr>
                          <m:t>𝑡</m:t>
                        </m:r>
                      </m:sup>
                    </m:sSup>
                  </m:oMath>
                </a14:m>
                <a:endParaRPr lang="ja-JP" altLang="en-US" sz="1350" dirty="0">
                  <a:solidFill>
                    <a:schemeClr val="accent2"/>
                  </a:solidFill>
                </a:endParaRPr>
              </a:p>
            </p:txBody>
          </p:sp>
        </mc:Choice>
        <mc:Fallback xmlns="">
          <p:sp>
            <p:nvSpPr>
              <p:cNvPr id="131" name="テキスト ボックス 130"/>
              <p:cNvSpPr txBox="1">
                <a:spLocks noRot="1" noChangeAspect="1" noMove="1" noResize="1" noEditPoints="1" noAdjustHandles="1" noChangeArrowheads="1" noChangeShapeType="1" noTextEdit="1"/>
              </p:cNvSpPr>
              <p:nvPr/>
            </p:nvSpPr>
            <p:spPr>
              <a:xfrm>
                <a:off x="6817078" y="4574267"/>
                <a:ext cx="1044966" cy="207749"/>
              </a:xfrm>
              <a:prstGeom prst="rect">
                <a:avLst/>
              </a:prstGeom>
              <a:blipFill>
                <a:blip r:embed="rId32"/>
                <a:stretch>
                  <a:fillRect l="-9884" t="-26471" r="-1744" b="-52941"/>
                </a:stretch>
              </a:blipFill>
            </p:spPr>
            <p:txBody>
              <a:bodyPr/>
              <a:lstStyle/>
              <a:p>
                <a:r>
                  <a:rPr lang="ja-JP" altLang="en-US">
                    <a:noFill/>
                  </a:rPr>
                  <a:t> </a:t>
                </a:r>
              </a:p>
            </p:txBody>
          </p:sp>
        </mc:Fallback>
      </mc:AlternateContent>
      <p:sp>
        <p:nvSpPr>
          <p:cNvPr id="136" name="フリーフォーム 135"/>
          <p:cNvSpPr/>
          <p:nvPr/>
        </p:nvSpPr>
        <p:spPr>
          <a:xfrm>
            <a:off x="6535589" y="4813004"/>
            <a:ext cx="1007269" cy="800100"/>
          </a:xfrm>
          <a:custGeom>
            <a:avLst/>
            <a:gdLst>
              <a:gd name="connsiteX0" fmla="*/ 0 w 1343025"/>
              <a:gd name="connsiteY0" fmla="*/ 1066800 h 1066800"/>
              <a:gd name="connsiteX1" fmla="*/ 942975 w 1343025"/>
              <a:gd name="connsiteY1" fmla="*/ 714375 h 1066800"/>
              <a:gd name="connsiteX2" fmla="*/ 1343025 w 1343025"/>
              <a:gd name="connsiteY2" fmla="*/ 0 h 1066800"/>
            </a:gdLst>
            <a:ahLst/>
            <a:cxnLst>
              <a:cxn ang="0">
                <a:pos x="connsiteX0" y="connsiteY0"/>
              </a:cxn>
              <a:cxn ang="0">
                <a:pos x="connsiteX1" y="connsiteY1"/>
              </a:cxn>
              <a:cxn ang="0">
                <a:pos x="connsiteX2" y="connsiteY2"/>
              </a:cxn>
            </a:cxnLst>
            <a:rect l="l" t="t" r="r" b="b"/>
            <a:pathLst>
              <a:path w="1343025" h="1066800">
                <a:moveTo>
                  <a:pt x="0" y="1066800"/>
                </a:moveTo>
                <a:cubicBezTo>
                  <a:pt x="359569" y="979487"/>
                  <a:pt x="719138" y="892175"/>
                  <a:pt x="942975" y="714375"/>
                </a:cubicBezTo>
                <a:cubicBezTo>
                  <a:pt x="1166813" y="536575"/>
                  <a:pt x="1254919" y="268287"/>
                  <a:pt x="1343025" y="0"/>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7" name="テキスト ボックス 136"/>
          <p:cNvSpPr txBox="1"/>
          <p:nvPr/>
        </p:nvSpPr>
        <p:spPr>
          <a:xfrm>
            <a:off x="4875129" y="5159730"/>
            <a:ext cx="1408540" cy="300082"/>
          </a:xfrm>
          <a:prstGeom prst="rect">
            <a:avLst/>
          </a:prstGeom>
          <a:noFill/>
        </p:spPr>
        <p:txBody>
          <a:bodyPr wrap="square" rtlCol="0">
            <a:spAutoFit/>
          </a:bodyPr>
          <a:lstStyle/>
          <a:p>
            <a:r>
              <a:rPr lang="ja-JP" altLang="en-US" sz="1350" dirty="0"/>
              <a:t>評価頻度を減少</a:t>
            </a:r>
          </a:p>
        </p:txBody>
      </p:sp>
      <p:sp>
        <p:nvSpPr>
          <p:cNvPr id="138" name="テキスト ボックス 137"/>
          <p:cNvSpPr txBox="1"/>
          <p:nvPr/>
        </p:nvSpPr>
        <p:spPr>
          <a:xfrm>
            <a:off x="7512165" y="4997035"/>
            <a:ext cx="929751" cy="507831"/>
          </a:xfrm>
          <a:prstGeom prst="rect">
            <a:avLst/>
          </a:prstGeom>
          <a:noFill/>
        </p:spPr>
        <p:txBody>
          <a:bodyPr wrap="square" rtlCol="0">
            <a:spAutoFit/>
          </a:bodyPr>
          <a:lstStyle/>
          <a:p>
            <a:r>
              <a:rPr lang="ja-JP" altLang="en-US" sz="1350" dirty="0"/>
              <a:t>局所探索を制限</a:t>
            </a:r>
          </a:p>
        </p:txBody>
      </p:sp>
      <p:sp>
        <p:nvSpPr>
          <p:cNvPr id="2" name="テキスト ボックス 1"/>
          <p:cNvSpPr txBox="1"/>
          <p:nvPr/>
        </p:nvSpPr>
        <p:spPr>
          <a:xfrm>
            <a:off x="6200261" y="4184942"/>
            <a:ext cx="2471446" cy="369332"/>
          </a:xfrm>
          <a:prstGeom prst="rect">
            <a:avLst/>
          </a:prstGeom>
          <a:solidFill>
            <a:schemeClr val="bg1"/>
          </a:solidFill>
          <a:ln w="28575">
            <a:solidFill>
              <a:schemeClr val="accent5"/>
            </a:solidFill>
          </a:ln>
        </p:spPr>
        <p:txBody>
          <a:bodyPr wrap="square" rtlCol="0">
            <a:spAutoFit/>
          </a:bodyPr>
          <a:lstStyle/>
          <a:p>
            <a:pPr algn="ctr"/>
            <a:r>
              <a:rPr lang="ja-JP" altLang="en-US" b="1" dirty="0">
                <a:solidFill>
                  <a:schemeClr val="accent5"/>
                </a:solidFill>
              </a:rPr>
              <a:t>収束性能を高める</a:t>
            </a:r>
          </a:p>
        </p:txBody>
      </p:sp>
      <p:sp>
        <p:nvSpPr>
          <p:cNvPr id="3" name="タイトル 2"/>
          <p:cNvSpPr>
            <a:spLocks noGrp="1"/>
          </p:cNvSpPr>
          <p:nvPr>
            <p:ph type="title"/>
          </p:nvPr>
        </p:nvSpPr>
        <p:spPr/>
        <p:txBody>
          <a:bodyPr/>
          <a:lstStyle/>
          <a:p>
            <a:endParaRPr kumimoji="1" lang="ja-JP" altLang="en-US"/>
          </a:p>
        </p:txBody>
      </p:sp>
      <p:sp>
        <p:nvSpPr>
          <p:cNvPr id="54" name="タイトル 1"/>
          <p:cNvSpPr txBox="1">
            <a:spLocks/>
          </p:cNvSpPr>
          <p:nvPr/>
        </p:nvSpPr>
        <p:spPr>
          <a:xfrm>
            <a:off x="3048667" y="144881"/>
            <a:ext cx="5874668" cy="94681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kumimoji="1" sz="4000" b="1" kern="1200">
                <a:solidFill>
                  <a:schemeClr val="tx1"/>
                </a:solidFill>
                <a:latin typeface="メイリオ" panose="020B0604030504040204" pitchFamily="50" charset="-128"/>
                <a:ea typeface="メイリオ" panose="020B0604030504040204" pitchFamily="50" charset="-128"/>
                <a:cs typeface="+mj-cs"/>
              </a:defRPr>
            </a:lvl1pPr>
          </a:lstStyle>
          <a:p>
            <a:r>
              <a:rPr lang="en-US" altLang="ja-JP" sz="3200" smtClean="0"/>
              <a:t>Bat Algorithm</a:t>
            </a:r>
            <a:r>
              <a:rPr lang="en-US" altLang="ja-JP" sz="2400" b="0" smtClean="0"/>
              <a:t>[Yang. X.S, 2010]</a:t>
            </a:r>
            <a:endParaRPr lang="ja-JP" altLang="en-US" sz="2400" b="0" dirty="0"/>
          </a:p>
        </p:txBody>
      </p:sp>
      <p:sp>
        <p:nvSpPr>
          <p:cNvPr id="55" name="タイトル 1"/>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4000" b="1" dirty="0">
                <a:solidFill>
                  <a:schemeClr val="bg1"/>
                </a:solidFill>
              </a:rPr>
              <a:t>付録</a:t>
            </a:r>
          </a:p>
        </p:txBody>
      </p:sp>
    </p:spTree>
    <p:extLst>
      <p:ext uri="{BB962C8B-B14F-4D97-AF65-F5344CB8AC3E}">
        <p14:creationId xmlns:p14="http://schemas.microsoft.com/office/powerpoint/2010/main" val="1349696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repeatCount="3000" fill="hold" grpId="0" nodeType="clickEffect">
                                  <p:stCondLst>
                                    <p:cond delay="0"/>
                                  </p:stCondLst>
                                  <p:childTnLst>
                                    <p:animEffect transition="out" filter="fade">
                                      <p:cBhvr>
                                        <p:cTn id="6" dur="1000"/>
                                        <p:tgtEl>
                                          <p:spTgt spid="79"/>
                                        </p:tgtEl>
                                      </p:cBhvr>
                                    </p:animEffect>
                                    <p:set>
                                      <p:cBhvr>
                                        <p:cTn id="7" dur="1" fill="hold">
                                          <p:stCondLst>
                                            <p:cond delay="999"/>
                                          </p:stCondLst>
                                        </p:cTn>
                                        <p:tgtEl>
                                          <p:spTgt spid="79"/>
                                        </p:tgtEl>
                                        <p:attrNameLst>
                                          <p:attrName>style.visibility</p:attrName>
                                        </p:attrNameLst>
                                      </p:cBhvr>
                                      <p:to>
                                        <p:strVal val="hidden"/>
                                      </p:to>
                                    </p:set>
                                  </p:childTnLst>
                                </p:cTn>
                              </p:par>
                              <p:par>
                                <p:cTn id="8" presetID="10" presetClass="exit" presetSubtype="0" repeatCount="3000" fill="hold" grpId="0" nodeType="withEffect">
                                  <p:stCondLst>
                                    <p:cond delay="0"/>
                                  </p:stCondLst>
                                  <p:childTnLst>
                                    <p:animEffect transition="out" filter="fade">
                                      <p:cBhvr>
                                        <p:cTn id="9" dur="1000"/>
                                        <p:tgtEl>
                                          <p:spTgt spid="78"/>
                                        </p:tgtEl>
                                      </p:cBhvr>
                                    </p:animEffect>
                                    <p:set>
                                      <p:cBhvr>
                                        <p:cTn id="10" dur="1" fill="hold">
                                          <p:stCondLst>
                                            <p:cond delay="999"/>
                                          </p:stCondLst>
                                        </p:cTn>
                                        <p:tgtEl>
                                          <p:spTgt spid="78"/>
                                        </p:tgtEl>
                                        <p:attrNameLst>
                                          <p:attrName>style.visibility</p:attrName>
                                        </p:attrNameLst>
                                      </p:cBhvr>
                                      <p:to>
                                        <p:strVal val="hidden"/>
                                      </p:to>
                                    </p:set>
                                  </p:childTnLst>
                                </p:cTn>
                              </p:par>
                              <p:par>
                                <p:cTn id="11" presetID="10" presetClass="exit" presetSubtype="0" repeatCount="3000" fill="hold" grpId="0" nodeType="withEffect">
                                  <p:stCondLst>
                                    <p:cond delay="0"/>
                                  </p:stCondLst>
                                  <p:childTnLst>
                                    <p:animEffect transition="out" filter="fade">
                                      <p:cBhvr>
                                        <p:cTn id="12" dur="1000"/>
                                        <p:tgtEl>
                                          <p:spTgt spid="80"/>
                                        </p:tgtEl>
                                      </p:cBhvr>
                                    </p:animEffect>
                                    <p:set>
                                      <p:cBhvr>
                                        <p:cTn id="13" dur="1" fill="hold">
                                          <p:stCondLst>
                                            <p:cond delay="999"/>
                                          </p:stCondLst>
                                        </p:cTn>
                                        <p:tgtEl>
                                          <p:spTgt spid="80"/>
                                        </p:tgtEl>
                                        <p:attrNameLst>
                                          <p:attrName>style.visibility</p:attrName>
                                        </p:attrNameLst>
                                      </p:cBhvr>
                                      <p:to>
                                        <p:strVal val="hidden"/>
                                      </p:to>
                                    </p:set>
                                  </p:childTnLst>
                                </p:cTn>
                              </p:par>
                              <p:par>
                                <p:cTn id="14" presetID="10" presetClass="exit" presetSubtype="0" repeatCount="3000" fill="hold" grpId="0" nodeType="withEffect">
                                  <p:stCondLst>
                                    <p:cond delay="0"/>
                                  </p:stCondLst>
                                  <p:childTnLst>
                                    <p:animEffect transition="out" filter="fade">
                                      <p:cBhvr>
                                        <p:cTn id="15" dur="1000"/>
                                        <p:tgtEl>
                                          <p:spTgt spid="77"/>
                                        </p:tgtEl>
                                      </p:cBhvr>
                                    </p:animEffect>
                                    <p:set>
                                      <p:cBhvr>
                                        <p:cTn id="16" dur="1" fill="hold">
                                          <p:stCondLst>
                                            <p:cond delay="999"/>
                                          </p:stCondLst>
                                        </p:cTn>
                                        <p:tgtEl>
                                          <p:spTgt spid="7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p:bldP spid="80"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進化計算シンポコンペ</a:t>
            </a:r>
            <a:endParaRPr kumimoji="1" lang="ja-JP" altLang="en-US" dirty="0"/>
          </a:p>
        </p:txBody>
      </p:sp>
      <p:sp>
        <p:nvSpPr>
          <p:cNvPr id="3" name="コンテンツ プレースホルダー 2"/>
          <p:cNvSpPr>
            <a:spLocks noGrp="1"/>
          </p:cNvSpPr>
          <p:nvPr>
            <p:ph idx="1"/>
          </p:nvPr>
        </p:nvSpPr>
        <p:spPr>
          <a:xfrm>
            <a:off x="633845" y="1289538"/>
            <a:ext cx="7886700" cy="5431938"/>
          </a:xfrm>
        </p:spPr>
        <p:txBody>
          <a:bodyPr>
            <a:normAutofit/>
          </a:bodyPr>
          <a:lstStyle/>
          <a:p>
            <a:r>
              <a:rPr lang="ja-JP" altLang="en-US" sz="2400" b="1" dirty="0" smtClean="0"/>
              <a:t>実験結果</a:t>
            </a:r>
            <a:endParaRPr lang="en-US" altLang="ja-JP" sz="2400" b="1" dirty="0"/>
          </a:p>
          <a:p>
            <a:pPr marL="0" indent="0">
              <a:buNone/>
            </a:pPr>
            <a:r>
              <a:rPr lang="en-US" altLang="ja-JP" sz="2400" dirty="0" smtClean="0"/>
              <a:t>- </a:t>
            </a:r>
            <a:r>
              <a:rPr lang="ja-JP" altLang="en-US" sz="2400" dirty="0" smtClean="0"/>
              <a:t>中央値</a:t>
            </a:r>
            <a:endParaRPr lang="en-US" altLang="ja-JP" sz="2400" dirty="0" smtClean="0"/>
          </a:p>
          <a:p>
            <a:endParaRPr lang="en-US" altLang="ja-JP" sz="2400" b="1" dirty="0"/>
          </a:p>
          <a:p>
            <a:endParaRPr lang="en-US" altLang="ja-JP" sz="2400" b="1" dirty="0" smtClean="0"/>
          </a:p>
          <a:p>
            <a:endParaRPr lang="en-US" altLang="ja-JP" sz="2400" b="1" dirty="0"/>
          </a:p>
          <a:p>
            <a:endParaRPr lang="en-US" altLang="ja-JP" sz="2400" b="1" dirty="0" smtClean="0"/>
          </a:p>
          <a:p>
            <a:endParaRPr lang="en-US" altLang="ja-JP" sz="2400" b="1" dirty="0"/>
          </a:p>
          <a:p>
            <a:pPr marL="0" indent="0">
              <a:buNone/>
            </a:pPr>
            <a:r>
              <a:rPr lang="en-US" altLang="ja-JP" sz="2400" dirty="0" smtClean="0"/>
              <a:t>- </a:t>
            </a:r>
            <a:r>
              <a:rPr lang="ja-JP" altLang="en-US" sz="2400" dirty="0" smtClean="0"/>
              <a:t>最良値</a:t>
            </a:r>
            <a:endParaRPr lang="en-US" altLang="ja-JP" sz="2400" dirty="0" smtClean="0"/>
          </a:p>
          <a:p>
            <a:endParaRPr kumimoji="1" lang="en-US" altLang="ja-JP" sz="2400" b="1" dirty="0" smtClean="0"/>
          </a:p>
        </p:txBody>
      </p:sp>
      <p:sp>
        <p:nvSpPr>
          <p:cNvPr id="4" name="スライド番号プレースホルダー 3"/>
          <p:cNvSpPr>
            <a:spLocks noGrp="1"/>
          </p:cNvSpPr>
          <p:nvPr>
            <p:ph type="sldNum" sz="quarter" idx="12"/>
          </p:nvPr>
        </p:nvSpPr>
        <p:spPr/>
        <p:txBody>
          <a:bodyPr/>
          <a:lstStyle/>
          <a:p>
            <a:fld id="{E2CF13C1-FE9C-4094-ADF4-C8AE6999A6FB}" type="slidenum">
              <a:rPr lang="ja-JP" altLang="en-US" smtClean="0"/>
              <a:pPr/>
              <a:t>4</a:t>
            </a:fld>
            <a:endParaRPr lang="ja-JP" altLang="en-US"/>
          </a:p>
        </p:txBody>
      </p:sp>
      <p:sp>
        <p:nvSpPr>
          <p:cNvPr id="5" name="タイトル 1"/>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4000" b="1" dirty="0" smtClean="0">
                <a:solidFill>
                  <a:schemeClr val="bg1"/>
                </a:solidFill>
              </a:rPr>
              <a:t>やったこ</a:t>
            </a:r>
            <a:r>
              <a:rPr lang="ja-JP" altLang="en-US" sz="4000" b="1" dirty="0">
                <a:solidFill>
                  <a:schemeClr val="bg1"/>
                </a:solidFill>
              </a:rPr>
              <a:t>と</a:t>
            </a:r>
          </a:p>
        </p:txBody>
      </p:sp>
      <p:graphicFrame>
        <p:nvGraphicFramePr>
          <p:cNvPr id="6" name="表 5"/>
          <p:cNvGraphicFramePr>
            <a:graphicFrameLocks noGrp="1"/>
          </p:cNvGraphicFramePr>
          <p:nvPr>
            <p:extLst>
              <p:ext uri="{D42A27DB-BD31-4B8C-83A1-F6EECF244321}">
                <p14:modId xmlns:p14="http://schemas.microsoft.com/office/powerpoint/2010/main" val="2331314211"/>
              </p:ext>
            </p:extLst>
          </p:nvPr>
        </p:nvGraphicFramePr>
        <p:xfrm>
          <a:off x="478300" y="2160109"/>
          <a:ext cx="6448098" cy="792480"/>
        </p:xfrm>
        <a:graphic>
          <a:graphicData uri="http://schemas.openxmlformats.org/drawingml/2006/table">
            <a:tbl>
              <a:tblPr firstRow="1" bandRow="1">
                <a:tableStyleId>{21E4AEA4-8DFA-4A89-87EB-49C32662AFE0}</a:tableStyleId>
              </a:tblPr>
              <a:tblGrid>
                <a:gridCol w="1440000">
                  <a:extLst>
                    <a:ext uri="{9D8B030D-6E8A-4147-A177-3AD203B41FA5}">
                      <a16:colId xmlns:a16="http://schemas.microsoft.com/office/drawing/2014/main" val="2931073316"/>
                    </a:ext>
                  </a:extLst>
                </a:gridCol>
                <a:gridCol w="1669366">
                  <a:extLst>
                    <a:ext uri="{9D8B030D-6E8A-4147-A177-3AD203B41FA5}">
                      <a16:colId xmlns:a16="http://schemas.microsoft.com/office/drawing/2014/main" val="3306178365"/>
                    </a:ext>
                  </a:extLst>
                </a:gridCol>
                <a:gridCol w="1669366">
                  <a:extLst>
                    <a:ext uri="{9D8B030D-6E8A-4147-A177-3AD203B41FA5}">
                      <a16:colId xmlns:a16="http://schemas.microsoft.com/office/drawing/2014/main" val="2871298655"/>
                    </a:ext>
                  </a:extLst>
                </a:gridCol>
                <a:gridCol w="1669366">
                  <a:extLst>
                    <a:ext uri="{9D8B030D-6E8A-4147-A177-3AD203B41FA5}">
                      <a16:colId xmlns:a16="http://schemas.microsoft.com/office/drawing/2014/main" val="2341205873"/>
                    </a:ext>
                  </a:extLst>
                </a:gridCol>
              </a:tblGrid>
              <a:tr h="370840">
                <a:tc>
                  <a:txBody>
                    <a:bodyPr/>
                    <a:lstStyle/>
                    <a:p>
                      <a:r>
                        <a:rPr kumimoji="1" lang="en-US" altLang="ja-JP" sz="2000" dirty="0" smtClean="0"/>
                        <a:t>f1</a:t>
                      </a:r>
                      <a:endParaRPr kumimoji="1" lang="ja-JP" altLang="en-US" sz="2000" dirty="0">
                        <a:latin typeface="Times New Roman" panose="02020603050405020304" pitchFamily="18" charset="0"/>
                        <a:cs typeface="Times New Roman" panose="02020603050405020304" pitchFamily="18" charset="0"/>
                      </a:endParaRPr>
                    </a:p>
                  </a:txBody>
                  <a:tcPr/>
                </a:tc>
                <a:tc>
                  <a:txBody>
                    <a:bodyPr/>
                    <a:lstStyle/>
                    <a:p>
                      <a:r>
                        <a:rPr kumimoji="1" lang="en-US" altLang="ja-JP" sz="2000" dirty="0" smtClean="0"/>
                        <a:t>c1</a:t>
                      </a:r>
                      <a:endParaRPr kumimoji="1" lang="ja-JP" altLang="en-US" sz="2000" dirty="0">
                        <a:latin typeface="Times New Roman" panose="02020603050405020304" pitchFamily="18" charset="0"/>
                        <a:cs typeface="Times New Roman" panose="02020603050405020304" pitchFamily="18" charset="0"/>
                      </a:endParaRPr>
                    </a:p>
                  </a:txBody>
                  <a:tcPr/>
                </a:tc>
                <a:tc>
                  <a:txBody>
                    <a:bodyPr/>
                    <a:lstStyle/>
                    <a:p>
                      <a:r>
                        <a:rPr kumimoji="1" lang="en-US" altLang="ja-JP" sz="2000" dirty="0" smtClean="0"/>
                        <a:t>c2</a:t>
                      </a:r>
                      <a:endParaRPr kumimoji="1" lang="ja-JP" altLang="en-US" sz="2000" dirty="0">
                        <a:latin typeface="Times New Roman" panose="02020603050405020304" pitchFamily="18" charset="0"/>
                        <a:cs typeface="Times New Roman" panose="02020603050405020304" pitchFamily="18" charset="0"/>
                      </a:endParaRPr>
                    </a:p>
                  </a:txBody>
                  <a:tcPr/>
                </a:tc>
                <a:tc>
                  <a:txBody>
                    <a:bodyPr/>
                    <a:lstStyle/>
                    <a:p>
                      <a:r>
                        <a:rPr kumimoji="1" lang="en-US" altLang="ja-JP" sz="2000" dirty="0" smtClean="0"/>
                        <a:t>[x1, x2]</a:t>
                      </a:r>
                      <a:endParaRPr kumimoji="1" lang="ja-JP" alt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13752341"/>
                  </a:ext>
                </a:extLst>
              </a:tr>
              <a:tr h="370840">
                <a:tc>
                  <a:txBody>
                    <a:bodyPr/>
                    <a:lstStyle/>
                    <a:p>
                      <a:r>
                        <a:rPr kumimoji="1" lang="en-US" altLang="ja-JP" sz="2000" dirty="0" smtClean="0"/>
                        <a:t>-0.62671</a:t>
                      </a:r>
                      <a:endParaRPr kumimoji="1" lang="ja-JP" altLang="en-US" sz="2000" dirty="0">
                        <a:latin typeface="Times New Roman" panose="02020603050405020304" pitchFamily="18" charset="0"/>
                        <a:cs typeface="Times New Roman" panose="02020603050405020304" pitchFamily="18" charset="0"/>
                      </a:endParaRPr>
                    </a:p>
                  </a:txBody>
                  <a:tcPr/>
                </a:tc>
                <a:tc>
                  <a:txBody>
                    <a:bodyPr/>
                    <a:lstStyle/>
                    <a:p>
                      <a:r>
                        <a:rPr kumimoji="1" lang="en-US" altLang="ja-JP" sz="2000" dirty="0" smtClean="0"/>
                        <a:t>0</a:t>
                      </a:r>
                      <a:endParaRPr kumimoji="1" lang="ja-JP" altLang="en-US" sz="2000" dirty="0">
                        <a:latin typeface="Times New Roman" panose="02020603050405020304" pitchFamily="18" charset="0"/>
                        <a:cs typeface="Times New Roman" panose="02020603050405020304" pitchFamily="18" charset="0"/>
                      </a:endParaRPr>
                    </a:p>
                  </a:txBody>
                  <a:tcPr/>
                </a:tc>
                <a:tc>
                  <a:txBody>
                    <a:bodyPr/>
                    <a:lstStyle/>
                    <a:p>
                      <a:r>
                        <a:rPr kumimoji="1" lang="en-US" altLang="ja-JP" sz="2000" dirty="0" smtClean="0"/>
                        <a:t>0.084246</a:t>
                      </a:r>
                      <a:endParaRPr kumimoji="1" lang="ja-JP" altLang="en-US" sz="2000" dirty="0">
                        <a:latin typeface="Times New Roman" panose="02020603050405020304" pitchFamily="18" charset="0"/>
                        <a:cs typeface="Times New Roman" panose="02020603050405020304" pitchFamily="18" charset="0"/>
                      </a:endParaRPr>
                    </a:p>
                  </a:txBody>
                  <a:tcPr/>
                </a:tc>
                <a:tc>
                  <a:txBody>
                    <a:bodyPr/>
                    <a:lstStyle/>
                    <a:p>
                      <a:r>
                        <a:rPr kumimoji="1" lang="en-US" altLang="ja-JP" sz="2000" dirty="0" smtClean="0"/>
                        <a:t>[0.91072, 0]</a:t>
                      </a:r>
                      <a:endParaRPr kumimoji="1" lang="ja-JP" alt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28721087"/>
                  </a:ext>
                </a:extLst>
              </a:tr>
            </a:tbl>
          </a:graphicData>
        </a:graphic>
      </p:graphicFrame>
      <p:sp>
        <p:nvSpPr>
          <p:cNvPr id="7" name="テキスト ボックス 6"/>
          <p:cNvSpPr txBox="1"/>
          <p:nvPr/>
        </p:nvSpPr>
        <p:spPr>
          <a:xfrm>
            <a:off x="2048047" y="1742606"/>
            <a:ext cx="5058295" cy="369332"/>
          </a:xfrm>
          <a:prstGeom prst="rect">
            <a:avLst/>
          </a:prstGeom>
          <a:noFill/>
        </p:spPr>
        <p:txBody>
          <a:bodyPr wrap="square" rtlCol="0">
            <a:spAutoFit/>
          </a:bodyPr>
          <a:lstStyle/>
          <a:p>
            <a:pPr algn="ctr"/>
            <a:r>
              <a:rPr kumimoji="1" lang="ja-JP" altLang="en-US" b="1" dirty="0" smtClean="0"/>
              <a:t>最終世代における最適解の中央値</a:t>
            </a:r>
            <a:r>
              <a:rPr kumimoji="1" lang="en-US" altLang="ja-JP" b="1" dirty="0" smtClean="0"/>
              <a:t>(</a:t>
            </a:r>
            <a:r>
              <a:rPr lang="en-US" altLang="ja-JP" b="1" dirty="0"/>
              <a:t>21</a:t>
            </a:r>
            <a:r>
              <a:rPr lang="ja-JP" altLang="en-US" b="1" dirty="0" smtClean="0"/>
              <a:t>試行分</a:t>
            </a:r>
            <a:r>
              <a:rPr kumimoji="1" lang="en-US" altLang="ja-JP" b="1" dirty="0" smtClean="0"/>
              <a:t>)</a:t>
            </a:r>
            <a:endParaRPr kumimoji="1" lang="ja-JP" altLang="en-US" b="1" dirty="0"/>
          </a:p>
        </p:txBody>
      </p:sp>
      <p:sp>
        <p:nvSpPr>
          <p:cNvPr id="10" name="線吹き出し 1 (枠付き) 9"/>
          <p:cNvSpPr/>
          <p:nvPr/>
        </p:nvSpPr>
        <p:spPr>
          <a:xfrm>
            <a:off x="6162450" y="3352579"/>
            <a:ext cx="2513640" cy="534573"/>
          </a:xfrm>
          <a:prstGeom prst="borderCallout1">
            <a:avLst>
              <a:gd name="adj1" fmla="val 18750"/>
              <a:gd name="adj2" fmla="val -8333"/>
              <a:gd name="adj3" fmla="val -53289"/>
              <a:gd name="adj4" fmla="val -33855"/>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solidFill>
                  <a:srgbClr val="FF0000"/>
                </a:solidFill>
              </a:rPr>
              <a:t>値が</a:t>
            </a:r>
            <a:r>
              <a:rPr kumimoji="1" lang="en-US" altLang="ja-JP" dirty="0" smtClean="0">
                <a:solidFill>
                  <a:srgbClr val="FF0000"/>
                </a:solidFill>
              </a:rPr>
              <a:t>0</a:t>
            </a:r>
            <a:r>
              <a:rPr kumimoji="1" lang="ja-JP" altLang="en-US" dirty="0" smtClean="0">
                <a:solidFill>
                  <a:srgbClr val="FF0000"/>
                </a:solidFill>
              </a:rPr>
              <a:t>以上であることから制約条件を満たしている</a:t>
            </a:r>
            <a:endParaRPr kumimoji="1" lang="ja-JP" altLang="en-US" dirty="0">
              <a:solidFill>
                <a:srgbClr val="FF0000"/>
              </a:solidFill>
            </a:endParaRPr>
          </a:p>
        </p:txBody>
      </p:sp>
      <p:sp>
        <p:nvSpPr>
          <p:cNvPr id="15" name="正方形/長方形 14"/>
          <p:cNvSpPr/>
          <p:nvPr/>
        </p:nvSpPr>
        <p:spPr>
          <a:xfrm>
            <a:off x="1871003" y="2126006"/>
            <a:ext cx="3334043" cy="8406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0" name="表 19"/>
          <p:cNvGraphicFramePr>
            <a:graphicFrameLocks noGrp="1"/>
          </p:cNvGraphicFramePr>
          <p:nvPr>
            <p:extLst>
              <p:ext uri="{D42A27DB-BD31-4B8C-83A1-F6EECF244321}">
                <p14:modId xmlns:p14="http://schemas.microsoft.com/office/powerpoint/2010/main" val="3903781476"/>
              </p:ext>
            </p:extLst>
          </p:nvPr>
        </p:nvGraphicFramePr>
        <p:xfrm>
          <a:off x="478300" y="5118720"/>
          <a:ext cx="7254544" cy="792480"/>
        </p:xfrm>
        <a:graphic>
          <a:graphicData uri="http://schemas.openxmlformats.org/drawingml/2006/table">
            <a:tbl>
              <a:tblPr firstRow="1" bandRow="1">
                <a:tableStyleId>{21E4AEA4-8DFA-4A89-87EB-49C32662AFE0}</a:tableStyleId>
              </a:tblPr>
              <a:tblGrid>
                <a:gridCol w="1440000">
                  <a:extLst>
                    <a:ext uri="{9D8B030D-6E8A-4147-A177-3AD203B41FA5}">
                      <a16:colId xmlns:a16="http://schemas.microsoft.com/office/drawing/2014/main" val="2931073316"/>
                    </a:ext>
                  </a:extLst>
                </a:gridCol>
                <a:gridCol w="1670400">
                  <a:extLst>
                    <a:ext uri="{9D8B030D-6E8A-4147-A177-3AD203B41FA5}">
                      <a16:colId xmlns:a16="http://schemas.microsoft.com/office/drawing/2014/main" val="3306178365"/>
                    </a:ext>
                  </a:extLst>
                </a:gridCol>
                <a:gridCol w="1670400">
                  <a:extLst>
                    <a:ext uri="{9D8B030D-6E8A-4147-A177-3AD203B41FA5}">
                      <a16:colId xmlns:a16="http://schemas.microsoft.com/office/drawing/2014/main" val="2871298655"/>
                    </a:ext>
                  </a:extLst>
                </a:gridCol>
                <a:gridCol w="2473744">
                  <a:extLst>
                    <a:ext uri="{9D8B030D-6E8A-4147-A177-3AD203B41FA5}">
                      <a16:colId xmlns:a16="http://schemas.microsoft.com/office/drawing/2014/main" val="2341205873"/>
                    </a:ext>
                  </a:extLst>
                </a:gridCol>
              </a:tblGrid>
              <a:tr h="370840">
                <a:tc>
                  <a:txBody>
                    <a:bodyPr/>
                    <a:lstStyle/>
                    <a:p>
                      <a:r>
                        <a:rPr kumimoji="1" lang="en-US" altLang="ja-JP" sz="2000" dirty="0" smtClean="0"/>
                        <a:t>f1</a:t>
                      </a:r>
                      <a:endParaRPr kumimoji="1" lang="ja-JP" altLang="en-US" sz="2000" dirty="0">
                        <a:latin typeface="Times New Roman" panose="02020603050405020304" pitchFamily="18" charset="0"/>
                        <a:cs typeface="Times New Roman" panose="02020603050405020304" pitchFamily="18" charset="0"/>
                      </a:endParaRPr>
                    </a:p>
                  </a:txBody>
                  <a:tcPr/>
                </a:tc>
                <a:tc>
                  <a:txBody>
                    <a:bodyPr/>
                    <a:lstStyle/>
                    <a:p>
                      <a:r>
                        <a:rPr kumimoji="1" lang="en-US" altLang="ja-JP" sz="2000" dirty="0" smtClean="0"/>
                        <a:t>c1</a:t>
                      </a:r>
                      <a:endParaRPr kumimoji="1" lang="ja-JP" altLang="en-US" sz="2000" dirty="0">
                        <a:latin typeface="Times New Roman" panose="02020603050405020304" pitchFamily="18" charset="0"/>
                        <a:cs typeface="Times New Roman" panose="02020603050405020304" pitchFamily="18" charset="0"/>
                      </a:endParaRPr>
                    </a:p>
                  </a:txBody>
                  <a:tcPr/>
                </a:tc>
                <a:tc>
                  <a:txBody>
                    <a:bodyPr/>
                    <a:lstStyle/>
                    <a:p>
                      <a:r>
                        <a:rPr kumimoji="1" lang="en-US" altLang="ja-JP" sz="2000" dirty="0" smtClean="0"/>
                        <a:t>c2</a:t>
                      </a:r>
                      <a:endParaRPr kumimoji="1" lang="ja-JP" altLang="en-US" sz="2000" dirty="0">
                        <a:latin typeface="Times New Roman" panose="02020603050405020304" pitchFamily="18" charset="0"/>
                        <a:cs typeface="Times New Roman" panose="02020603050405020304" pitchFamily="18" charset="0"/>
                      </a:endParaRPr>
                    </a:p>
                  </a:txBody>
                  <a:tcPr/>
                </a:tc>
                <a:tc>
                  <a:txBody>
                    <a:bodyPr/>
                    <a:lstStyle/>
                    <a:p>
                      <a:r>
                        <a:rPr kumimoji="1" lang="en-US" altLang="ja-JP" sz="2000" dirty="0" smtClean="0"/>
                        <a:t>[x1, x2]</a:t>
                      </a:r>
                      <a:endParaRPr kumimoji="1" lang="ja-JP" alt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13752341"/>
                  </a:ext>
                </a:extLst>
              </a:tr>
              <a:tr h="370840">
                <a:tc>
                  <a:txBody>
                    <a:bodyPr/>
                    <a:lstStyle/>
                    <a:p>
                      <a:r>
                        <a:rPr kumimoji="1" lang="en-US" altLang="ja-JP" sz="2000" dirty="0" smtClean="0"/>
                        <a:t>-0.63162</a:t>
                      </a:r>
                      <a:endParaRPr kumimoji="1" lang="ja-JP" altLang="en-US" sz="2000" dirty="0">
                        <a:latin typeface="Times New Roman" panose="02020603050405020304" pitchFamily="18" charset="0"/>
                        <a:cs typeface="Times New Roman" panose="02020603050405020304" pitchFamily="18" charset="0"/>
                      </a:endParaRPr>
                    </a:p>
                  </a:txBody>
                  <a:tcPr/>
                </a:tc>
                <a:tc>
                  <a:txBody>
                    <a:bodyPr/>
                    <a:lstStyle/>
                    <a:p>
                      <a:r>
                        <a:rPr kumimoji="1" lang="en-US" altLang="ja-JP" sz="2000" dirty="0" smtClean="0"/>
                        <a:t>0</a:t>
                      </a:r>
                      <a:endParaRPr kumimoji="1" lang="ja-JP" altLang="en-US" sz="2000" dirty="0">
                        <a:latin typeface="Times New Roman" panose="02020603050405020304" pitchFamily="18" charset="0"/>
                        <a:cs typeface="Times New Roman" panose="02020603050405020304" pitchFamily="18" charset="0"/>
                      </a:endParaRPr>
                    </a:p>
                  </a:txBody>
                  <a:tcPr/>
                </a:tc>
                <a:tc>
                  <a:txBody>
                    <a:bodyPr/>
                    <a:lstStyle/>
                    <a:p>
                      <a:r>
                        <a:rPr kumimoji="1" lang="en-US" altLang="ja-JP" sz="2000" dirty="0" smtClean="0"/>
                        <a:t>0.071813</a:t>
                      </a:r>
                      <a:endParaRPr kumimoji="1" lang="ja-JP" altLang="en-US" sz="2000" dirty="0">
                        <a:latin typeface="Times New Roman" panose="02020603050405020304" pitchFamily="18" charset="0"/>
                        <a:cs typeface="Times New Roman" panose="02020603050405020304" pitchFamily="18" charset="0"/>
                      </a:endParaRPr>
                    </a:p>
                  </a:txBody>
                  <a:tcPr/>
                </a:tc>
                <a:tc>
                  <a:txBody>
                    <a:bodyPr/>
                    <a:lstStyle/>
                    <a:p>
                      <a:r>
                        <a:rPr kumimoji="1" lang="en-US" altLang="ja-JP" sz="2000" dirty="0" smtClean="0"/>
                        <a:t>[0.43887, 0.071239]</a:t>
                      </a:r>
                      <a:endParaRPr kumimoji="1" lang="ja-JP" alt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28721087"/>
                  </a:ext>
                </a:extLst>
              </a:tr>
            </a:tbl>
          </a:graphicData>
        </a:graphic>
      </p:graphicFrame>
      <p:sp>
        <p:nvSpPr>
          <p:cNvPr id="21" name="テキスト ボックス 20"/>
          <p:cNvSpPr txBox="1"/>
          <p:nvPr/>
        </p:nvSpPr>
        <p:spPr>
          <a:xfrm>
            <a:off x="2202792" y="4701217"/>
            <a:ext cx="5058295" cy="369332"/>
          </a:xfrm>
          <a:prstGeom prst="rect">
            <a:avLst/>
          </a:prstGeom>
          <a:noFill/>
        </p:spPr>
        <p:txBody>
          <a:bodyPr wrap="square" rtlCol="0">
            <a:spAutoFit/>
          </a:bodyPr>
          <a:lstStyle/>
          <a:p>
            <a:pPr algn="ctr"/>
            <a:r>
              <a:rPr kumimoji="1" lang="ja-JP" altLang="en-US" b="1" dirty="0" smtClean="0"/>
              <a:t>最終世代における最適解の最良値</a:t>
            </a:r>
            <a:r>
              <a:rPr kumimoji="1" lang="en-US" altLang="ja-JP" b="1" dirty="0" smtClean="0"/>
              <a:t>(</a:t>
            </a:r>
            <a:r>
              <a:rPr lang="en-US" altLang="ja-JP" b="1" dirty="0" smtClean="0"/>
              <a:t>11</a:t>
            </a:r>
            <a:r>
              <a:rPr lang="ja-JP" altLang="en-US" b="1" dirty="0" smtClean="0"/>
              <a:t>試行目</a:t>
            </a:r>
            <a:r>
              <a:rPr kumimoji="1" lang="en-US" altLang="ja-JP" b="1" dirty="0" smtClean="0"/>
              <a:t>)</a:t>
            </a:r>
            <a:endParaRPr kumimoji="1" lang="ja-JP" altLang="en-US" b="1" dirty="0"/>
          </a:p>
        </p:txBody>
      </p:sp>
      <p:sp>
        <p:nvSpPr>
          <p:cNvPr id="23" name="正方形/長方形 22"/>
          <p:cNvSpPr/>
          <p:nvPr/>
        </p:nvSpPr>
        <p:spPr>
          <a:xfrm>
            <a:off x="1871003" y="5084617"/>
            <a:ext cx="3334043" cy="8406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p:nvPr/>
        </p:nvCxnSpPr>
        <p:spPr>
          <a:xfrm flipH="1">
            <a:off x="5205046" y="3742006"/>
            <a:ext cx="787791" cy="9592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96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94794"/>
            <a:ext cx="4403188" cy="3302392"/>
          </a:xfrm>
        </p:spPr>
      </p:pic>
      <p:sp>
        <p:nvSpPr>
          <p:cNvPr id="4" name="スライド番号プレースホルダー 3"/>
          <p:cNvSpPr>
            <a:spLocks noGrp="1"/>
          </p:cNvSpPr>
          <p:nvPr>
            <p:ph type="sldNum" sz="quarter" idx="12"/>
          </p:nvPr>
        </p:nvSpPr>
        <p:spPr/>
        <p:txBody>
          <a:bodyPr/>
          <a:lstStyle/>
          <a:p>
            <a:fld id="{E2CF13C1-FE9C-4094-ADF4-C8AE6999A6FB}" type="slidenum">
              <a:rPr lang="ja-JP" altLang="en-US" smtClean="0"/>
              <a:pPr/>
              <a:t>5</a:t>
            </a:fld>
            <a:endParaRPr lang="ja-JP" altLang="en-US"/>
          </a:p>
        </p:txBody>
      </p:sp>
      <p:pic>
        <p:nvPicPr>
          <p:cNvPr id="5" name="図 4"/>
          <p:cNvPicPr>
            <a:picLocks noChangeAspect="1"/>
          </p:cNvPicPr>
          <p:nvPr/>
        </p:nvPicPr>
        <p:blipFill>
          <a:blip r:embed="rId3"/>
          <a:stretch>
            <a:fillRect/>
          </a:stretch>
        </p:blipFill>
        <p:spPr>
          <a:xfrm>
            <a:off x="4003175" y="1942324"/>
            <a:ext cx="4919940" cy="2994173"/>
          </a:xfrm>
          <a:prstGeom prst="rect">
            <a:avLst/>
          </a:prstGeom>
        </p:spPr>
      </p:pic>
      <p:sp>
        <p:nvSpPr>
          <p:cNvPr id="6" name="タイトル 1"/>
          <p:cNvSpPr txBox="1">
            <a:spLocks/>
          </p:cNvSpPr>
          <p:nvPr/>
        </p:nvSpPr>
        <p:spPr>
          <a:xfrm>
            <a:off x="3100754" y="64482"/>
            <a:ext cx="6043246" cy="110196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kumimoji="1" sz="4000" b="1"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mtClean="0"/>
              <a:t>進化計算シンポコンペ</a:t>
            </a:r>
            <a:endParaRPr lang="ja-JP" altLang="en-US" dirty="0"/>
          </a:p>
        </p:txBody>
      </p:sp>
      <p:sp>
        <p:nvSpPr>
          <p:cNvPr id="7" name="タイトル 1"/>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4000" b="1" dirty="0" smtClean="0">
                <a:solidFill>
                  <a:schemeClr val="bg1"/>
                </a:solidFill>
              </a:rPr>
              <a:t>やったこ</a:t>
            </a:r>
            <a:r>
              <a:rPr lang="ja-JP" altLang="en-US" sz="4000" b="1" dirty="0">
                <a:solidFill>
                  <a:schemeClr val="bg1"/>
                </a:solidFill>
              </a:rPr>
              <a:t>と</a:t>
            </a:r>
          </a:p>
        </p:txBody>
      </p:sp>
      <p:sp>
        <p:nvSpPr>
          <p:cNvPr id="9" name="テキスト ボックス 8"/>
          <p:cNvSpPr txBox="1"/>
          <p:nvPr/>
        </p:nvSpPr>
        <p:spPr>
          <a:xfrm>
            <a:off x="383671" y="2011652"/>
            <a:ext cx="4186320" cy="369332"/>
          </a:xfrm>
          <a:prstGeom prst="rect">
            <a:avLst/>
          </a:prstGeom>
          <a:noFill/>
        </p:spPr>
        <p:txBody>
          <a:bodyPr wrap="square" rtlCol="0">
            <a:spAutoFit/>
          </a:bodyPr>
          <a:lstStyle/>
          <a:p>
            <a:r>
              <a:rPr lang="ja-JP" altLang="en-US" dirty="0" smtClean="0"/>
              <a:t>最終世代における解</a:t>
            </a:r>
            <a:r>
              <a:rPr kumimoji="1" lang="ja-JP" altLang="en-US" dirty="0" smtClean="0"/>
              <a:t>の分布 </a:t>
            </a:r>
            <a:r>
              <a:rPr kumimoji="1" lang="en-US" altLang="ja-JP" dirty="0" smtClean="0"/>
              <a:t>(11</a:t>
            </a:r>
            <a:r>
              <a:rPr kumimoji="1" lang="ja-JP" altLang="en-US" dirty="0" smtClean="0"/>
              <a:t>試行目</a:t>
            </a:r>
            <a:r>
              <a:rPr kumimoji="1" lang="en-US" altLang="ja-JP" dirty="0" smtClean="0"/>
              <a:t>)</a:t>
            </a:r>
            <a:endParaRPr kumimoji="1" lang="ja-JP" altLang="en-US" dirty="0"/>
          </a:p>
        </p:txBody>
      </p:sp>
    </p:spTree>
    <p:extLst>
      <p:ext uri="{BB962C8B-B14F-4D97-AF65-F5344CB8AC3E}">
        <p14:creationId xmlns:p14="http://schemas.microsoft.com/office/powerpoint/2010/main" val="15134534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a:xfrm>
            <a:off x="633845" y="1615857"/>
            <a:ext cx="8200666" cy="4564281"/>
          </a:xfrm>
        </p:spPr>
        <p:txBody>
          <a:bodyPr>
            <a:normAutofit/>
          </a:bodyPr>
          <a:lstStyle/>
          <a:p>
            <a:r>
              <a:rPr kumimoji="1" lang="en-US" altLang="ja-JP" sz="2400" dirty="0" smtClean="0"/>
              <a:t>BA vs NRBA vs DNRBA</a:t>
            </a:r>
            <a:r>
              <a:rPr kumimoji="1" lang="ja-JP" altLang="en-US" sz="2400" dirty="0" smtClean="0"/>
              <a:t>で比較</a:t>
            </a:r>
            <a:r>
              <a:rPr kumimoji="1" lang="en-US" altLang="ja-JP" sz="2400" dirty="0" smtClean="0"/>
              <a:t>(+</a:t>
            </a:r>
            <a:r>
              <a:rPr kumimoji="1" lang="ja-JP" altLang="en-US" sz="2400" dirty="0" smtClean="0"/>
              <a:t> </a:t>
            </a:r>
            <a:r>
              <a:rPr kumimoji="1" lang="en-US" altLang="ja-JP" sz="2400" dirty="0" smtClean="0"/>
              <a:t>CDE</a:t>
            </a:r>
            <a:r>
              <a:rPr kumimoji="1" lang="ja-JP" altLang="en-US" sz="2400" dirty="0" smtClean="0"/>
              <a:t>等</a:t>
            </a:r>
            <a:r>
              <a:rPr kumimoji="1" lang="en-US" altLang="ja-JP" sz="2400" dirty="0" smtClean="0"/>
              <a:t>)</a:t>
            </a:r>
          </a:p>
          <a:p>
            <a:r>
              <a:rPr lang="ja-JP" altLang="en-US" sz="2400" dirty="0" smtClean="0"/>
              <a:t>個体が壁に当たったら跳ね返る機構を実装</a:t>
            </a:r>
            <a:endParaRPr kumimoji="1" lang="en-US" altLang="ja-JP" sz="2400" dirty="0" smtClean="0"/>
          </a:p>
          <a:p>
            <a:r>
              <a:rPr lang="en-US" altLang="ja-JP" sz="2400" dirty="0" smtClean="0"/>
              <a:t>Niche Radius</a:t>
            </a:r>
            <a:r>
              <a:rPr lang="ja-JP" altLang="en-US" sz="2400" dirty="0" smtClean="0"/>
              <a:t>を大きくするだけでなく，小さくすることも必要？</a:t>
            </a:r>
            <a:endParaRPr lang="en-US" altLang="ja-JP" sz="2400" dirty="0" smtClean="0"/>
          </a:p>
          <a:p>
            <a:endParaRPr kumimoji="1" lang="en-US" altLang="ja-JP" sz="2400" dirty="0" smtClean="0"/>
          </a:p>
          <a:p>
            <a:endParaRPr kumimoji="1" lang="en-US" altLang="ja-JP" sz="2400" dirty="0" smtClean="0"/>
          </a:p>
          <a:p>
            <a:endParaRPr kumimoji="1" lang="ja-JP" altLang="en-US" sz="2400" dirty="0"/>
          </a:p>
        </p:txBody>
      </p:sp>
      <p:sp>
        <p:nvSpPr>
          <p:cNvPr id="4" name="スライド番号プレースホルダー 3"/>
          <p:cNvSpPr>
            <a:spLocks noGrp="1"/>
          </p:cNvSpPr>
          <p:nvPr>
            <p:ph type="sldNum" sz="quarter" idx="12"/>
          </p:nvPr>
        </p:nvSpPr>
        <p:spPr/>
        <p:txBody>
          <a:bodyPr/>
          <a:lstStyle/>
          <a:p>
            <a:fld id="{E2CF13C1-FE9C-4094-ADF4-C8AE6999A6FB}" type="slidenum">
              <a:rPr kumimoji="1" lang="ja-JP" altLang="en-US" smtClean="0"/>
              <a:t>6</a:t>
            </a:fld>
            <a:endParaRPr kumimoji="1" lang="ja-JP" altLang="en-US"/>
          </a:p>
        </p:txBody>
      </p:sp>
      <p:sp>
        <p:nvSpPr>
          <p:cNvPr id="5" name="タイトル 1"/>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4000" b="1" dirty="0" smtClean="0">
                <a:solidFill>
                  <a:schemeClr val="bg1"/>
                </a:solidFill>
              </a:rPr>
              <a:t>課題</a:t>
            </a:r>
            <a:endParaRPr lang="ja-JP" altLang="en-US" sz="4000" b="1" dirty="0">
              <a:solidFill>
                <a:schemeClr val="bg1"/>
              </a:solidFill>
            </a:endParaRPr>
          </a:p>
        </p:txBody>
      </p:sp>
    </p:spTree>
    <p:extLst>
      <p:ext uri="{BB962C8B-B14F-4D97-AF65-F5344CB8AC3E}">
        <p14:creationId xmlns:p14="http://schemas.microsoft.com/office/powerpoint/2010/main" val="9115680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16868" y="1452377"/>
            <a:ext cx="8576403" cy="4890600"/>
          </a:xfrm>
        </p:spPr>
        <p:txBody>
          <a:bodyPr>
            <a:normAutofit/>
          </a:bodyPr>
          <a:lstStyle/>
          <a:p>
            <a:pPr>
              <a:buFontTx/>
              <a:buChar char="-"/>
            </a:pPr>
            <a:endParaRPr kumimoji="1" lang="en-US" altLang="ja-JP" sz="2000" dirty="0" smtClean="0"/>
          </a:p>
          <a:p>
            <a:pPr>
              <a:buFontTx/>
              <a:buChar char="-"/>
            </a:pPr>
            <a:r>
              <a:rPr lang="ja-JP" altLang="en-US" sz="2000" dirty="0" smtClean="0">
                <a:solidFill>
                  <a:schemeClr val="bg1">
                    <a:lumMod val="75000"/>
                  </a:schemeClr>
                </a:solidFill>
              </a:rPr>
              <a:t>ポスター</a:t>
            </a:r>
            <a:r>
              <a:rPr lang="ja-JP" altLang="en-US" sz="2000" dirty="0" smtClean="0">
                <a:solidFill>
                  <a:schemeClr val="bg1">
                    <a:lumMod val="75000"/>
                  </a:schemeClr>
                </a:solidFill>
              </a:rPr>
              <a:t>作製</a:t>
            </a:r>
            <a:r>
              <a:rPr lang="en-US" altLang="ja-JP" sz="2000" dirty="0" smtClean="0">
                <a:solidFill>
                  <a:schemeClr val="bg1">
                    <a:lumMod val="75000"/>
                  </a:schemeClr>
                </a:solidFill>
              </a:rPr>
              <a:t>			(11</a:t>
            </a:r>
            <a:r>
              <a:rPr lang="ja-JP" altLang="en-US" sz="2000" dirty="0" smtClean="0">
                <a:solidFill>
                  <a:schemeClr val="bg1">
                    <a:lumMod val="75000"/>
                  </a:schemeClr>
                </a:solidFill>
              </a:rPr>
              <a:t>月</a:t>
            </a:r>
            <a:r>
              <a:rPr lang="en-US" altLang="ja-JP" sz="2000" dirty="0" smtClean="0">
                <a:solidFill>
                  <a:schemeClr val="bg1">
                    <a:lumMod val="75000"/>
                  </a:schemeClr>
                </a:solidFill>
              </a:rPr>
              <a:t>22</a:t>
            </a:r>
            <a:r>
              <a:rPr lang="ja-JP" altLang="en-US" sz="2000" dirty="0" smtClean="0">
                <a:solidFill>
                  <a:schemeClr val="bg1">
                    <a:lumMod val="75000"/>
                  </a:schemeClr>
                </a:solidFill>
              </a:rPr>
              <a:t>日</a:t>
            </a:r>
            <a:r>
              <a:rPr lang="en-US" altLang="ja-JP" sz="2000" dirty="0" smtClean="0">
                <a:solidFill>
                  <a:schemeClr val="bg1">
                    <a:lumMod val="75000"/>
                  </a:schemeClr>
                </a:solidFill>
              </a:rPr>
              <a:t>:SICE SSI)</a:t>
            </a:r>
          </a:p>
          <a:p>
            <a:pPr>
              <a:buFontTx/>
              <a:buChar char="-"/>
            </a:pPr>
            <a:endParaRPr lang="en-US" altLang="ja-JP" sz="2000" dirty="0" smtClean="0"/>
          </a:p>
          <a:p>
            <a:pPr>
              <a:buFontTx/>
              <a:buChar char="-"/>
            </a:pPr>
            <a:r>
              <a:rPr lang="en-US" altLang="ja-JP" sz="2000" dirty="0" smtClean="0">
                <a:solidFill>
                  <a:schemeClr val="bg1">
                    <a:lumMod val="75000"/>
                  </a:schemeClr>
                </a:solidFill>
              </a:rPr>
              <a:t>Camera-Ready			(11</a:t>
            </a:r>
            <a:r>
              <a:rPr lang="ja-JP" altLang="en-US" sz="2000" dirty="0" smtClean="0">
                <a:solidFill>
                  <a:schemeClr val="bg1">
                    <a:lumMod val="75000"/>
                  </a:schemeClr>
                </a:solidFill>
              </a:rPr>
              <a:t>月</a:t>
            </a:r>
            <a:r>
              <a:rPr lang="en-US" altLang="ja-JP" sz="2000" dirty="0" smtClean="0">
                <a:solidFill>
                  <a:schemeClr val="bg1">
                    <a:lumMod val="75000"/>
                  </a:schemeClr>
                </a:solidFill>
              </a:rPr>
              <a:t>23</a:t>
            </a:r>
            <a:r>
              <a:rPr lang="ja-JP" altLang="en-US" sz="2000" dirty="0" smtClean="0">
                <a:solidFill>
                  <a:schemeClr val="bg1">
                    <a:lumMod val="75000"/>
                  </a:schemeClr>
                </a:solidFill>
              </a:rPr>
              <a:t>日</a:t>
            </a:r>
            <a:r>
              <a:rPr lang="en-US" altLang="ja-JP" sz="2000" dirty="0" smtClean="0">
                <a:solidFill>
                  <a:schemeClr val="bg1">
                    <a:lumMod val="75000"/>
                  </a:schemeClr>
                </a:solidFill>
              </a:rPr>
              <a:t>:IES)</a:t>
            </a:r>
          </a:p>
          <a:p>
            <a:pPr>
              <a:buFontTx/>
              <a:buChar char="-"/>
            </a:pPr>
            <a:endParaRPr lang="en-US" altLang="ja-JP" sz="2000" dirty="0" smtClean="0"/>
          </a:p>
          <a:p>
            <a:pPr>
              <a:buFontTx/>
              <a:buChar char="-"/>
            </a:pPr>
            <a:r>
              <a:rPr lang="ja-JP" altLang="en-US" sz="2000" dirty="0" smtClean="0">
                <a:solidFill>
                  <a:schemeClr val="bg1">
                    <a:lumMod val="75000"/>
                  </a:schemeClr>
                </a:solidFill>
              </a:rPr>
              <a:t>コンペ用</a:t>
            </a:r>
            <a:r>
              <a:rPr lang="en-US" altLang="ja-JP" sz="2000" dirty="0" err="1" smtClean="0">
                <a:solidFill>
                  <a:schemeClr val="bg1">
                    <a:lumMod val="75000"/>
                  </a:schemeClr>
                </a:solidFill>
              </a:rPr>
              <a:t>ver</a:t>
            </a:r>
            <a:r>
              <a:rPr lang="ja-JP" altLang="en-US" sz="2000" dirty="0" err="1" smtClean="0">
                <a:solidFill>
                  <a:schemeClr val="bg1">
                    <a:lumMod val="75000"/>
                  </a:schemeClr>
                </a:solidFill>
              </a:rPr>
              <a:t>での</a:t>
            </a:r>
            <a:r>
              <a:rPr lang="ja-JP" altLang="en-US" sz="2000" dirty="0" smtClean="0">
                <a:solidFill>
                  <a:schemeClr val="bg1">
                    <a:lumMod val="75000"/>
                  </a:schemeClr>
                </a:solidFill>
              </a:rPr>
              <a:t>性能評価</a:t>
            </a:r>
            <a:r>
              <a:rPr lang="en-US" altLang="ja-JP" sz="2000" dirty="0" smtClean="0">
                <a:solidFill>
                  <a:schemeClr val="bg1">
                    <a:lumMod val="75000"/>
                  </a:schemeClr>
                </a:solidFill>
              </a:rPr>
              <a:t>	(11</a:t>
            </a:r>
            <a:r>
              <a:rPr lang="ja-JP" altLang="en-US" sz="2000" dirty="0" smtClean="0">
                <a:solidFill>
                  <a:schemeClr val="bg1">
                    <a:lumMod val="75000"/>
                  </a:schemeClr>
                </a:solidFill>
              </a:rPr>
              <a:t>月</a:t>
            </a:r>
            <a:r>
              <a:rPr lang="en-US" altLang="ja-JP" sz="2000" dirty="0" smtClean="0">
                <a:solidFill>
                  <a:schemeClr val="bg1">
                    <a:lumMod val="75000"/>
                  </a:schemeClr>
                </a:solidFill>
              </a:rPr>
              <a:t>26</a:t>
            </a:r>
            <a:r>
              <a:rPr lang="ja-JP" altLang="en-US" sz="2000" dirty="0" smtClean="0">
                <a:solidFill>
                  <a:schemeClr val="bg1">
                    <a:lumMod val="75000"/>
                  </a:schemeClr>
                </a:solidFill>
              </a:rPr>
              <a:t>日</a:t>
            </a:r>
            <a:r>
              <a:rPr lang="en-US" altLang="ja-JP" sz="2000" dirty="0" smtClean="0">
                <a:solidFill>
                  <a:schemeClr val="bg1">
                    <a:lumMod val="75000"/>
                  </a:schemeClr>
                </a:solidFill>
              </a:rPr>
              <a:t>:</a:t>
            </a:r>
            <a:r>
              <a:rPr lang="ja-JP" altLang="en-US" sz="2000" dirty="0" smtClean="0">
                <a:solidFill>
                  <a:schemeClr val="bg1">
                    <a:lumMod val="75000"/>
                  </a:schemeClr>
                </a:solidFill>
              </a:rPr>
              <a:t>進化計算シンポコンペ</a:t>
            </a:r>
            <a:r>
              <a:rPr lang="en-US" altLang="ja-JP" sz="2000" dirty="0" smtClean="0">
                <a:solidFill>
                  <a:schemeClr val="bg1">
                    <a:lumMod val="75000"/>
                  </a:schemeClr>
                </a:solidFill>
              </a:rPr>
              <a:t>)</a:t>
            </a:r>
          </a:p>
          <a:p>
            <a:pPr>
              <a:buFontTx/>
              <a:buChar char="-"/>
            </a:pPr>
            <a:r>
              <a:rPr lang="ja-JP" altLang="en-US" sz="2000" dirty="0" smtClean="0"/>
              <a:t>コンペのプレゼン作成</a:t>
            </a:r>
            <a:r>
              <a:rPr lang="en-US" altLang="ja-JP" sz="2000" dirty="0"/>
              <a:t>	</a:t>
            </a:r>
            <a:r>
              <a:rPr lang="en-US" altLang="ja-JP" sz="2000" dirty="0" smtClean="0"/>
              <a:t>	(12</a:t>
            </a:r>
            <a:r>
              <a:rPr lang="ja-JP" altLang="en-US" sz="2000" dirty="0" smtClean="0"/>
              <a:t>月</a:t>
            </a:r>
            <a:r>
              <a:rPr lang="en-US" altLang="ja-JP" sz="2000" dirty="0" smtClean="0"/>
              <a:t>5</a:t>
            </a:r>
            <a:r>
              <a:rPr lang="ja-JP" altLang="en-US" sz="2000" dirty="0" smtClean="0"/>
              <a:t>日</a:t>
            </a:r>
            <a:r>
              <a:rPr lang="en-US" altLang="ja-JP" sz="2000" dirty="0" smtClean="0"/>
              <a:t>:</a:t>
            </a:r>
            <a:r>
              <a:rPr lang="ja-JP" altLang="en-US" sz="2000" dirty="0" smtClean="0"/>
              <a:t>進化計算シンポ</a:t>
            </a:r>
            <a:r>
              <a:rPr lang="en-US" altLang="ja-JP" sz="2000" dirty="0" smtClean="0"/>
              <a:t>)</a:t>
            </a:r>
          </a:p>
          <a:p>
            <a:pPr>
              <a:buFontTx/>
              <a:buChar char="-"/>
            </a:pPr>
            <a:endParaRPr lang="en-US" altLang="ja-JP" sz="2000" dirty="0" smtClean="0"/>
          </a:p>
          <a:p>
            <a:pPr>
              <a:buFontTx/>
              <a:buChar char="-"/>
            </a:pPr>
            <a:r>
              <a:rPr lang="en-US" altLang="ja-JP" sz="2000" dirty="0" smtClean="0"/>
              <a:t>DNRBA,BA,CDE</a:t>
            </a:r>
            <a:r>
              <a:rPr lang="ja-JP" altLang="en-US" sz="2000" dirty="0" smtClean="0"/>
              <a:t>で実験</a:t>
            </a:r>
            <a:r>
              <a:rPr lang="en-US" altLang="ja-JP" sz="2000" dirty="0" smtClean="0"/>
              <a:t>	(</a:t>
            </a:r>
            <a:r>
              <a:rPr lang="en-US" altLang="ja-JP" sz="2000" dirty="0" smtClean="0">
                <a:solidFill>
                  <a:srgbClr val="FF0000"/>
                </a:solidFill>
              </a:rPr>
              <a:t>12</a:t>
            </a:r>
            <a:r>
              <a:rPr lang="ja-JP" altLang="en-US" sz="2000" dirty="0" smtClean="0">
                <a:solidFill>
                  <a:srgbClr val="FF0000"/>
                </a:solidFill>
              </a:rPr>
              <a:t>月</a:t>
            </a:r>
            <a:r>
              <a:rPr lang="en-US" altLang="ja-JP" sz="2000" dirty="0" smtClean="0">
                <a:solidFill>
                  <a:srgbClr val="FF0000"/>
                </a:solidFill>
              </a:rPr>
              <a:t>15</a:t>
            </a:r>
            <a:r>
              <a:rPr lang="ja-JP" altLang="en-US" sz="2000" dirty="0" smtClean="0">
                <a:solidFill>
                  <a:srgbClr val="FF0000"/>
                </a:solidFill>
              </a:rPr>
              <a:t>日</a:t>
            </a:r>
            <a:r>
              <a:rPr lang="en-US" altLang="ja-JP" sz="2000" strike="sngStrike" dirty="0" smtClean="0"/>
              <a:t>11</a:t>
            </a:r>
            <a:r>
              <a:rPr lang="ja-JP" altLang="en-US" sz="2000" strike="sngStrike" dirty="0"/>
              <a:t>月</a:t>
            </a:r>
            <a:r>
              <a:rPr lang="en-US" altLang="ja-JP" sz="2000" strike="sngStrike" dirty="0"/>
              <a:t>10</a:t>
            </a:r>
            <a:r>
              <a:rPr lang="ja-JP" altLang="en-US" sz="2000" strike="sngStrike" dirty="0"/>
              <a:t>日</a:t>
            </a:r>
            <a:r>
              <a:rPr lang="en-US" altLang="ja-JP" sz="2000" dirty="0"/>
              <a:t>:ISMSI</a:t>
            </a:r>
            <a:r>
              <a:rPr lang="ja-JP" altLang="en-US" sz="2000" dirty="0"/>
              <a:t>論文投稿</a:t>
            </a:r>
            <a:r>
              <a:rPr lang="en-US" altLang="ja-JP" sz="2000" dirty="0"/>
              <a:t>)</a:t>
            </a:r>
          </a:p>
          <a:p>
            <a:pPr marL="0" indent="0">
              <a:buNone/>
            </a:pPr>
            <a:endParaRPr kumimoji="1" lang="en-US" altLang="ja-JP" sz="2000" dirty="0" smtClean="0"/>
          </a:p>
          <a:p>
            <a:pPr>
              <a:buFontTx/>
              <a:buChar char="-"/>
            </a:pPr>
            <a:r>
              <a:rPr lang="ja-JP" altLang="en-US" sz="2000" dirty="0" smtClean="0"/>
              <a:t>修論執筆開始</a:t>
            </a:r>
            <a:r>
              <a:rPr lang="en-US" altLang="ja-JP" sz="2000" dirty="0" smtClean="0"/>
              <a:t>			(12</a:t>
            </a:r>
            <a:r>
              <a:rPr lang="ja-JP" altLang="en-US" sz="2000" dirty="0" smtClean="0"/>
              <a:t>月中</a:t>
            </a:r>
            <a:r>
              <a:rPr lang="en-US" altLang="ja-JP" sz="2000" dirty="0" smtClean="0"/>
              <a:t>)</a:t>
            </a:r>
          </a:p>
          <a:p>
            <a:pPr>
              <a:buFontTx/>
              <a:buChar char="-"/>
            </a:pPr>
            <a:endParaRPr kumimoji="1" lang="en-US" altLang="ja-JP" sz="2000" dirty="0" smtClean="0"/>
          </a:p>
          <a:p>
            <a:pPr>
              <a:buFontTx/>
              <a:buChar char="-"/>
            </a:pPr>
            <a:r>
              <a:rPr lang="ja-JP" altLang="en-US" sz="2000" dirty="0"/>
              <a:t>最先端</a:t>
            </a:r>
            <a:r>
              <a:rPr lang="ja-JP" altLang="en-US" sz="2000" dirty="0" smtClean="0"/>
              <a:t>手法との性能比較</a:t>
            </a:r>
            <a:r>
              <a:rPr lang="en-US" altLang="ja-JP" sz="2000" dirty="0" smtClean="0"/>
              <a:t>	(2019</a:t>
            </a:r>
            <a:r>
              <a:rPr lang="ja-JP" altLang="en-US" sz="2000" dirty="0" smtClean="0"/>
              <a:t>年</a:t>
            </a:r>
            <a:r>
              <a:rPr lang="en-US" altLang="ja-JP" sz="2000" dirty="0" smtClean="0"/>
              <a:t>1</a:t>
            </a:r>
            <a:r>
              <a:rPr lang="ja-JP" altLang="en-US" sz="2000" dirty="0" smtClean="0"/>
              <a:t>月初旬</a:t>
            </a:r>
            <a:r>
              <a:rPr lang="en-US" altLang="ja-JP" sz="2000" dirty="0" smtClean="0"/>
              <a:t>:CEC2019</a:t>
            </a:r>
            <a:r>
              <a:rPr lang="ja-JP" altLang="en-US" sz="2000" dirty="0" smtClean="0"/>
              <a:t>コンペ</a:t>
            </a:r>
            <a:r>
              <a:rPr lang="en-US" altLang="ja-JP" sz="2000" dirty="0" smtClean="0"/>
              <a:t>)</a:t>
            </a:r>
            <a:endParaRPr kumimoji="1" lang="en-US" altLang="ja-JP" sz="2000" dirty="0" smtClean="0"/>
          </a:p>
          <a:p>
            <a:pPr marL="0" indent="0">
              <a:buNone/>
            </a:pPr>
            <a:endParaRPr kumimoji="1" lang="ja-JP" altLang="en-US" sz="2000" dirty="0"/>
          </a:p>
        </p:txBody>
      </p:sp>
      <p:sp>
        <p:nvSpPr>
          <p:cNvPr id="4" name="スライド番号プレースホルダー 3"/>
          <p:cNvSpPr>
            <a:spLocks noGrp="1"/>
          </p:cNvSpPr>
          <p:nvPr>
            <p:ph type="sldNum" sz="quarter" idx="12"/>
          </p:nvPr>
        </p:nvSpPr>
        <p:spPr/>
        <p:txBody>
          <a:bodyPr/>
          <a:lstStyle/>
          <a:p>
            <a:fld id="{E2CF13C1-FE9C-4094-ADF4-C8AE6999A6FB}" type="slidenum">
              <a:rPr kumimoji="1" lang="ja-JP" altLang="en-US" smtClean="0"/>
              <a:t>7</a:t>
            </a:fld>
            <a:endParaRPr kumimoji="1" lang="ja-JP" altLang="en-US"/>
          </a:p>
        </p:txBody>
      </p:sp>
      <p:sp>
        <p:nvSpPr>
          <p:cNvPr id="7" name="タイトル 1"/>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3600" b="1" dirty="0" smtClean="0">
                <a:solidFill>
                  <a:schemeClr val="bg1"/>
                </a:solidFill>
              </a:rPr>
              <a:t>今後</a:t>
            </a:r>
            <a:r>
              <a:rPr lang="en-US" altLang="ja-JP" sz="3600" b="1" dirty="0" smtClean="0">
                <a:solidFill>
                  <a:schemeClr val="bg1"/>
                </a:solidFill>
              </a:rPr>
              <a:t>	</a:t>
            </a:r>
            <a:endParaRPr lang="ja-JP" altLang="en-US" sz="3600" b="1" dirty="0">
              <a:solidFill>
                <a:schemeClr val="bg1"/>
              </a:solidFill>
            </a:endParaRPr>
          </a:p>
        </p:txBody>
      </p:sp>
      <p:sp>
        <p:nvSpPr>
          <p:cNvPr id="8" name="タイトル 7"/>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26967627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kumimoji="1" lang="ja-JP" altLang="en-US" sz="8000" dirty="0" smtClean="0"/>
              <a:t>ここから付録</a:t>
            </a:r>
            <a:endParaRPr kumimoji="1" lang="ja-JP" altLang="en-US" sz="8000" dirty="0"/>
          </a:p>
        </p:txBody>
      </p:sp>
      <p:sp>
        <p:nvSpPr>
          <p:cNvPr id="3" name="サブタイトル 2"/>
          <p:cNvSpPr>
            <a:spLocks noGrp="1"/>
          </p:cNvSpPr>
          <p:nvPr>
            <p:ph type="subTitle"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2CF13C1-FE9C-4094-ADF4-C8AE6999A6FB}" type="slidenum">
              <a:rPr kumimoji="1" lang="ja-JP" altLang="en-US" smtClean="0"/>
              <a:t>8</a:t>
            </a:fld>
            <a:endParaRPr kumimoji="1" lang="ja-JP" altLang="en-US"/>
          </a:p>
        </p:txBody>
      </p:sp>
    </p:spTree>
    <p:extLst>
      <p:ext uri="{BB962C8B-B14F-4D97-AF65-F5344CB8AC3E}">
        <p14:creationId xmlns:p14="http://schemas.microsoft.com/office/powerpoint/2010/main" val="2577238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576130589"/>
              </p:ext>
            </p:extLst>
          </p:nvPr>
        </p:nvGraphicFramePr>
        <p:xfrm>
          <a:off x="211014" y="1565669"/>
          <a:ext cx="8609429" cy="3696374"/>
        </p:xfrm>
        <a:graphic>
          <a:graphicData uri="http://schemas.openxmlformats.org/drawingml/2006/table">
            <a:tbl>
              <a:tblPr firstRow="1" bandRow="1">
                <a:tableStyleId>{21E4AEA4-8DFA-4A89-87EB-49C32662AFE0}</a:tableStyleId>
              </a:tblPr>
              <a:tblGrid>
                <a:gridCol w="2310372">
                  <a:extLst>
                    <a:ext uri="{9D8B030D-6E8A-4147-A177-3AD203B41FA5}">
                      <a16:colId xmlns:a16="http://schemas.microsoft.com/office/drawing/2014/main" val="3728572590"/>
                    </a:ext>
                  </a:extLst>
                </a:gridCol>
                <a:gridCol w="4006023">
                  <a:extLst>
                    <a:ext uri="{9D8B030D-6E8A-4147-A177-3AD203B41FA5}">
                      <a16:colId xmlns:a16="http://schemas.microsoft.com/office/drawing/2014/main" val="1134377865"/>
                    </a:ext>
                  </a:extLst>
                </a:gridCol>
                <a:gridCol w="2293034">
                  <a:extLst>
                    <a:ext uri="{9D8B030D-6E8A-4147-A177-3AD203B41FA5}">
                      <a16:colId xmlns:a16="http://schemas.microsoft.com/office/drawing/2014/main" val="3451053469"/>
                    </a:ext>
                  </a:extLst>
                </a:gridCol>
              </a:tblGrid>
              <a:tr h="647477">
                <a:tc>
                  <a:txBody>
                    <a:bodyPr/>
                    <a:lstStyle/>
                    <a:p>
                      <a:pPr algn="ctr"/>
                      <a:r>
                        <a:rPr kumimoji="1" lang="ja-JP" altLang="en-US" sz="2000" dirty="0" smtClean="0"/>
                        <a:t>複数解探索</a:t>
                      </a:r>
                      <a:endParaRPr kumimoji="1" lang="ja-JP" altLang="en-US" sz="2000" dirty="0"/>
                    </a:p>
                  </a:txBody>
                  <a:tcPr anchor="ctr"/>
                </a:tc>
                <a:tc>
                  <a:txBody>
                    <a:bodyPr/>
                    <a:lstStyle/>
                    <a:p>
                      <a:pPr algn="ctr"/>
                      <a:r>
                        <a:rPr kumimoji="1" lang="ja-JP" altLang="en-US" sz="2000" dirty="0" smtClean="0"/>
                        <a:t>最適解のみ</a:t>
                      </a:r>
                      <a:endParaRPr kumimoji="1" lang="ja-JP" altLang="en-US" sz="2000" dirty="0"/>
                    </a:p>
                  </a:txBody>
                  <a:tcPr anchor="ctr"/>
                </a:tc>
                <a:tc>
                  <a:txBody>
                    <a:bodyPr/>
                    <a:lstStyle/>
                    <a:p>
                      <a:pPr algn="ctr"/>
                      <a:r>
                        <a:rPr kumimoji="1" lang="ja-JP" altLang="en-US" sz="2000" dirty="0" smtClean="0"/>
                        <a:t>最適解 </a:t>
                      </a:r>
                      <a:r>
                        <a:rPr kumimoji="1" lang="en-US" altLang="ja-JP" sz="2000" dirty="0" smtClean="0"/>
                        <a:t>+</a:t>
                      </a:r>
                      <a:r>
                        <a:rPr kumimoji="1" lang="ja-JP" altLang="en-US" sz="2000" dirty="0" smtClean="0"/>
                        <a:t> 局所解</a:t>
                      </a:r>
                      <a:endParaRPr kumimoji="1" lang="ja-JP" altLang="en-US" sz="2000" dirty="0"/>
                    </a:p>
                  </a:txBody>
                  <a:tcPr anchor="ctr"/>
                </a:tc>
                <a:extLst>
                  <a:ext uri="{0D108BD9-81ED-4DB2-BD59-A6C34878D82A}">
                    <a16:rowId xmlns:a16="http://schemas.microsoft.com/office/drawing/2014/main" val="1498200640"/>
                  </a:ext>
                </a:extLst>
              </a:tr>
              <a:tr h="1022423">
                <a:tc rowSpan="2">
                  <a:txBody>
                    <a:bodyPr/>
                    <a:lstStyle/>
                    <a:p>
                      <a:pPr algn="ctr"/>
                      <a:r>
                        <a:rPr kumimoji="1" lang="ja-JP" altLang="en-US" sz="2000" dirty="0" smtClean="0"/>
                        <a:t>従来</a:t>
                      </a:r>
                      <a:r>
                        <a:rPr kumimoji="1" lang="en-US" altLang="ja-JP" sz="2000" dirty="0" smtClean="0"/>
                        <a:t>EAs</a:t>
                      </a:r>
                      <a:br>
                        <a:rPr kumimoji="1" lang="en-US" altLang="ja-JP" sz="2000" dirty="0" smtClean="0"/>
                      </a:br>
                      <a:r>
                        <a:rPr kumimoji="1" lang="en-US" altLang="ja-JP" sz="2000" dirty="0" smtClean="0"/>
                        <a:t>(PSO, DE,BA</a:t>
                      </a:r>
                      <a:r>
                        <a:rPr kumimoji="1" lang="ja-JP" altLang="en-US" sz="2000" dirty="0" smtClean="0"/>
                        <a:t>等</a:t>
                      </a:r>
                      <a:r>
                        <a:rPr kumimoji="1" lang="en-US" altLang="ja-JP" sz="2000" dirty="0" smtClean="0"/>
                        <a:t>)</a:t>
                      </a:r>
                      <a:endParaRPr kumimoji="1" lang="ja-JP" altLang="en-US" sz="2000" b="0" dirty="0"/>
                    </a:p>
                  </a:txBody>
                  <a:tcPr anchor="ctr"/>
                </a:tc>
                <a:tc>
                  <a:txBody>
                    <a:bodyPr/>
                    <a:lstStyle/>
                    <a:p>
                      <a:pPr algn="ctr"/>
                      <a:r>
                        <a:rPr kumimoji="1" lang="ja-JP" altLang="en-US" sz="4000" dirty="0" smtClean="0"/>
                        <a:t>◎</a:t>
                      </a:r>
                      <a:endParaRPr kumimoji="1" lang="ja-JP" altLang="en-US" sz="4000" dirty="0"/>
                    </a:p>
                  </a:txBody>
                  <a:tcPr anchor="ctr"/>
                </a:tc>
                <a:tc>
                  <a:txBody>
                    <a:bodyPr/>
                    <a:lstStyle/>
                    <a:p>
                      <a:pPr algn="ctr"/>
                      <a:r>
                        <a:rPr kumimoji="1" lang="en-US" altLang="ja-JP" sz="3200" dirty="0" smtClean="0"/>
                        <a:t>×</a:t>
                      </a:r>
                      <a:endParaRPr kumimoji="1" lang="ja-JP" altLang="en-US" sz="3200" dirty="0"/>
                    </a:p>
                  </a:txBody>
                  <a:tcPr anchor="ctr"/>
                </a:tc>
                <a:extLst>
                  <a:ext uri="{0D108BD9-81ED-4DB2-BD59-A6C34878D82A}">
                    <a16:rowId xmlns:a16="http://schemas.microsoft.com/office/drawing/2014/main" val="2553279181"/>
                  </a:ext>
                </a:extLst>
              </a:tr>
              <a:tr h="731520">
                <a:tc vMerge="1">
                  <a:txBody>
                    <a:bodyPr/>
                    <a:lstStyle/>
                    <a:p>
                      <a:endParaRPr kumimoji="1" lang="ja-JP" altLang="en-US" sz="1800" dirty="0"/>
                    </a:p>
                  </a:txBody>
                  <a:tcPr/>
                </a:tc>
                <a:tc>
                  <a:txBody>
                    <a:bodyPr/>
                    <a:lstStyle/>
                    <a:p>
                      <a:r>
                        <a:rPr kumimoji="1" lang="ja-JP" altLang="en-US" sz="1800" u="sng" dirty="0" smtClean="0">
                          <a:solidFill>
                            <a:srgbClr val="FF0000"/>
                          </a:solidFill>
                        </a:rPr>
                        <a:t>最良解を参照した探索</a:t>
                      </a:r>
                      <a:r>
                        <a:rPr kumimoji="1" lang="ja-JP" altLang="en-US" sz="1800" dirty="0" smtClean="0"/>
                        <a:t>を行っているため，結果的に全最適解を網羅的に探索</a:t>
                      </a:r>
                      <a:endParaRPr kumimoji="1" lang="ja-JP" altLang="en-US" sz="1800" dirty="0"/>
                    </a:p>
                  </a:txBody>
                  <a:tcPr/>
                </a:tc>
                <a:tc>
                  <a:txBody>
                    <a:bodyPr/>
                    <a:lstStyle/>
                    <a:p>
                      <a:r>
                        <a:rPr kumimoji="1" lang="ja-JP" altLang="en-US" sz="1800" dirty="0" smtClean="0"/>
                        <a:t>局所解に留まらず</a:t>
                      </a:r>
                      <a:r>
                        <a:rPr kumimoji="1" lang="en-US" altLang="ja-JP" sz="1800" dirty="0" smtClean="0"/>
                        <a:t/>
                      </a:r>
                      <a:br>
                        <a:rPr kumimoji="1" lang="en-US" altLang="ja-JP" sz="1800" dirty="0" smtClean="0"/>
                      </a:br>
                      <a:r>
                        <a:rPr kumimoji="1" lang="ja-JP" altLang="en-US" sz="1800" dirty="0" smtClean="0"/>
                        <a:t>最適解に収束する</a:t>
                      </a:r>
                      <a:endParaRPr kumimoji="1" lang="ja-JP" altLang="en-US" sz="1800" dirty="0"/>
                    </a:p>
                  </a:txBody>
                  <a:tcPr/>
                </a:tc>
                <a:extLst>
                  <a:ext uri="{0D108BD9-81ED-4DB2-BD59-A6C34878D82A}">
                    <a16:rowId xmlns:a16="http://schemas.microsoft.com/office/drawing/2014/main" val="2139121440"/>
                  </a:ext>
                </a:extLst>
              </a:tr>
              <a:tr h="647477">
                <a:tc rowSpan="2">
                  <a:txBody>
                    <a:bodyPr/>
                    <a:lstStyle/>
                    <a:p>
                      <a:pPr algn="ctr"/>
                      <a:r>
                        <a:rPr kumimoji="1" lang="en-US" altLang="ja-JP" sz="2000" dirty="0" smtClean="0"/>
                        <a:t>NRBA</a:t>
                      </a:r>
                      <a:endParaRPr kumimoji="1" lang="ja-JP" altLang="en-US" sz="2000" b="0" dirty="0"/>
                    </a:p>
                  </a:txBody>
                  <a:tcPr anchor="ctr"/>
                </a:tc>
                <a:tc>
                  <a:txBody>
                    <a:bodyPr/>
                    <a:lstStyle/>
                    <a:p>
                      <a:pPr algn="ctr"/>
                      <a:r>
                        <a:rPr kumimoji="1" lang="ja-JP" altLang="en-US" sz="3200" dirty="0" smtClean="0"/>
                        <a:t>〇</a:t>
                      </a:r>
                      <a:endParaRPr kumimoji="1" lang="ja-JP" altLang="en-US" sz="3200" dirty="0"/>
                    </a:p>
                  </a:txBody>
                  <a:tcPr anchor="ctr"/>
                </a:tc>
                <a:tc>
                  <a:txBody>
                    <a:bodyPr/>
                    <a:lstStyle/>
                    <a:p>
                      <a:pPr algn="ctr"/>
                      <a:r>
                        <a:rPr kumimoji="1" lang="ja-JP" altLang="en-US" sz="3200" dirty="0" smtClean="0"/>
                        <a:t>〇</a:t>
                      </a:r>
                      <a:endParaRPr kumimoji="1" lang="ja-JP" altLang="en-US" sz="3200" dirty="0"/>
                    </a:p>
                  </a:txBody>
                  <a:tcPr anchor="ctr"/>
                </a:tc>
                <a:extLst>
                  <a:ext uri="{0D108BD9-81ED-4DB2-BD59-A6C34878D82A}">
                    <a16:rowId xmlns:a16="http://schemas.microsoft.com/office/drawing/2014/main" val="2370085478"/>
                  </a:ext>
                </a:extLst>
              </a:tr>
              <a:tr h="647477">
                <a:tc vMerge="1">
                  <a:txBody>
                    <a:bodyPr/>
                    <a:lstStyle/>
                    <a:p>
                      <a:endParaRPr kumimoji="1" lang="ja-JP" altLang="en-US" sz="1800" dirty="0"/>
                    </a:p>
                  </a:txBody>
                  <a:tcPr/>
                </a:tc>
                <a:tc>
                  <a:txBody>
                    <a:bodyPr/>
                    <a:lstStyle/>
                    <a:p>
                      <a:r>
                        <a:rPr kumimoji="1" lang="ja-JP" altLang="en-US" sz="1800" dirty="0" smtClean="0"/>
                        <a:t>大域探索は行うが，</a:t>
                      </a:r>
                      <a:r>
                        <a:rPr kumimoji="1" lang="en-US" altLang="ja-JP" sz="1800" dirty="0" smtClean="0"/>
                        <a:t>EAs</a:t>
                      </a:r>
                      <a:r>
                        <a:rPr kumimoji="1" lang="ja-JP" altLang="en-US" sz="1800" dirty="0" smtClean="0"/>
                        <a:t>よりも局所探索性能が低い</a:t>
                      </a:r>
                      <a:endParaRPr kumimoji="1" lang="ja-JP" altLang="en-US" sz="1800" dirty="0"/>
                    </a:p>
                  </a:txBody>
                  <a:tcPr/>
                </a:tc>
                <a:tc>
                  <a:txBody>
                    <a:bodyPr/>
                    <a:lstStyle/>
                    <a:p>
                      <a:r>
                        <a:rPr kumimoji="1" lang="ja-JP" altLang="en-US" sz="1800" dirty="0" smtClean="0"/>
                        <a:t>最適解と局所解を保持することが可能</a:t>
                      </a:r>
                      <a:endParaRPr kumimoji="1" lang="ja-JP" altLang="en-US" sz="1800" dirty="0"/>
                    </a:p>
                  </a:txBody>
                  <a:tcPr/>
                </a:tc>
                <a:extLst>
                  <a:ext uri="{0D108BD9-81ED-4DB2-BD59-A6C34878D82A}">
                    <a16:rowId xmlns:a16="http://schemas.microsoft.com/office/drawing/2014/main" val="4248509552"/>
                  </a:ext>
                </a:extLst>
              </a:tr>
            </a:tbl>
          </a:graphicData>
        </a:graphic>
      </p:graphicFrame>
      <p:sp>
        <p:nvSpPr>
          <p:cNvPr id="4" name="スライド番号プレースホルダー 3"/>
          <p:cNvSpPr>
            <a:spLocks noGrp="1"/>
          </p:cNvSpPr>
          <p:nvPr>
            <p:ph type="sldNum" sz="quarter" idx="12"/>
          </p:nvPr>
        </p:nvSpPr>
        <p:spPr/>
        <p:txBody>
          <a:bodyPr/>
          <a:lstStyle/>
          <a:p>
            <a:fld id="{E2CF13C1-FE9C-4094-ADF4-C8AE6999A6FB}" type="slidenum">
              <a:rPr kumimoji="1" lang="ja-JP" altLang="en-US" smtClean="0"/>
              <a:t>9</a:t>
            </a:fld>
            <a:endParaRPr kumimoji="1" lang="ja-JP" altLang="en-US"/>
          </a:p>
        </p:txBody>
      </p:sp>
      <p:sp>
        <p:nvSpPr>
          <p:cNvPr id="6" name="タイトル 1"/>
          <p:cNvSpPr txBox="1">
            <a:spLocks/>
          </p:cNvSpPr>
          <p:nvPr/>
        </p:nvSpPr>
        <p:spPr>
          <a:xfrm>
            <a:off x="216868" y="11358"/>
            <a:ext cx="5937738" cy="11019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r>
              <a:rPr lang="ja-JP" altLang="en-US" sz="4000" b="1" dirty="0" smtClean="0">
                <a:solidFill>
                  <a:schemeClr val="bg1"/>
                </a:solidFill>
              </a:rPr>
              <a:t>やったこ</a:t>
            </a:r>
            <a:r>
              <a:rPr lang="ja-JP" altLang="en-US" sz="4000" b="1" dirty="0">
                <a:solidFill>
                  <a:schemeClr val="bg1"/>
                </a:solidFill>
              </a:rPr>
              <a:t>と</a:t>
            </a:r>
          </a:p>
        </p:txBody>
      </p:sp>
      <p:sp>
        <p:nvSpPr>
          <p:cNvPr id="7" name="正方形/長方形 6"/>
          <p:cNvSpPr/>
          <p:nvPr/>
        </p:nvSpPr>
        <p:spPr>
          <a:xfrm>
            <a:off x="2489982" y="1378634"/>
            <a:ext cx="3973163" cy="39952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657601" y="953376"/>
            <a:ext cx="3221501" cy="400110"/>
          </a:xfrm>
          <a:prstGeom prst="rect">
            <a:avLst/>
          </a:prstGeom>
          <a:noFill/>
        </p:spPr>
        <p:txBody>
          <a:bodyPr wrap="square" rtlCol="0">
            <a:spAutoFit/>
          </a:bodyPr>
          <a:lstStyle/>
          <a:p>
            <a:r>
              <a:rPr kumimoji="1" lang="en-US" altLang="ja-JP" sz="2000" dirty="0" smtClean="0">
                <a:solidFill>
                  <a:srgbClr val="FF0000"/>
                </a:solidFill>
              </a:rPr>
              <a:t>CEC</a:t>
            </a:r>
            <a:r>
              <a:rPr kumimoji="1" lang="ja-JP" altLang="en-US" sz="2000" dirty="0" smtClean="0">
                <a:solidFill>
                  <a:srgbClr val="FF0000"/>
                </a:solidFill>
              </a:rPr>
              <a:t>コンペで行っている範囲</a:t>
            </a:r>
            <a:endParaRPr kumimoji="1" lang="ja-JP" altLang="en-US" sz="2000" dirty="0">
              <a:solidFill>
                <a:srgbClr val="FF0000"/>
              </a:solidFill>
            </a:endParaRPr>
          </a:p>
        </p:txBody>
      </p:sp>
    </p:spTree>
    <p:extLst>
      <p:ext uri="{BB962C8B-B14F-4D97-AF65-F5344CB8AC3E}">
        <p14:creationId xmlns:p14="http://schemas.microsoft.com/office/powerpoint/2010/main" val="36969013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39.52"/>
  <p:tag name="LATEXADDIN" val="\documentclass{article}&#10;\usepackage{amsmath}&#10;\pagestyle{empty}&#10;\begin{document}&#10;&#10;\[&#10; sh(d_{ij})= &#10;\begin{cases} &#10; 1-(\frac{d_{ij}}{\sigma}) &amp; ({\rm if} \ d_{ij} &lt; \sigma)\\&#10; 0 &amp; ({\rm otherwise})&#10;\end{cases}&#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62.9547"/>
  <p:tag name="ORIGINALWIDTH" val="1998.5"/>
  <p:tag name="LATEXADDIN" val="\documentclass{article}&#10;\usepackage{amsmath}&#10;\pagestyle{empty}&#10;\begin{document}&#10;\[&#10;F_1(x_i)=\sum_{i=1}^D \frac{x_i^2}{4000} - \prod_{i=1}^D \cos(\frac{x_i}{\sqrt{i}})+1.&#10;\]&#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586.427"/>
  <p:tag name="LATEXADDIN" val="\documentclass{article}&#10;\usepackage{amsmath}&#10;\pagestyle{empty}&#10;\begin{document}&#10;&#10;\[ &#10;F_4(x,y)=200-(x^2+y-11)^2-(x+y^2-7)^2.&#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62.9547"/>
  <p:tag name="ORIGINALWIDTH" val="1826.022"/>
  <p:tag name="LATEXADDIN" val="\documentclass{article}&#10;\usepackage{amsmath}&#10;\pagestyle{empty}&#10;\begin{document}&#10;&#10;\[&#10;F_3(x_i)=- \sum_{i=1}^D \sin(x_i)\sin^{2m}(\frac{ix_i^2}{\pi}).&#1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586.427"/>
  <p:tag name="LATEXADDIN" val="\documentclass{article}&#10;\usepackage{amsmath}&#10;\pagestyle{empty}&#10;\begin{document}&#10;&#10;\[ &#10;F_4(x,y)=200-(x^2+y-11)^2-(x+y^2-7)^2.&#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2854.143"/>
  <p:tag name="LATEXADDIN" val="\documentclass{article}&#10;\usepackage{amsmath}&#10;\pagestyle{empty}&#10;\begin{document}&#10;&#10;\[&#10;F_3(x)=exp(-2log(2)( \frac{x-0.08}{0.854})^2) \sin^6 (5 \pi (x^{\frac{3}{4}-0.05})).&#10;\]&#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78.7027"/>
  <p:tag name="ORIGINALWIDTH" val="2076.49"/>
  <p:tag name="LATEXADDIN" val="\documentclass{article}&#10;\usepackage{amsmath}&#10;\pagestyle{empty}&#10;\begin{document}&#10;&#10;\[ &#10;F_6(x)=-\Pi_{i=1}^D\sum_{j=1}^5j\cos [(j+1)x_i+j].&#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2808.399"/>
  <p:tag name="LATEXADDIN" val="\documentclass{article}&#10;\usepackage{amsmath}&#10;\pagestyle{empty}&#10;\begin{document}&#10;&#10;\[&#10;F_5(x)=-4[(4-2.1x^2+\frac{x^4}{3})x^2+xy+(4y^2-4)y^2].&#10;\]&#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62.9547"/>
  <p:tag name="ORIGINALWIDTH" val="1864.267"/>
  <p:tag name="LATEXADDIN" val="\documentclass{article}&#10;\usepackage{amsmath}&#10;\pagestyle{empty}&#10;\begin{document}&#10;&#10;\[ &#10;F_8(x)=-\sum_{i=1}^D (10+9\cos(2\pi k_i x_i)).&#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62.9547"/>
  <p:tag name="ORIGINALWIDTH" val="1595.051"/>
  <p:tag name="LATEXADDIN" val="\documentclass{article}&#10;\usepackage{amsmath}&#10;\pagestyle{empty}&#10;\begin{document}&#10;&#10;\[&#10;F_7(x)=\frac{1}{D}\sum_{i=1}^D \sin(10log(x_i)).&#10;\]&#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41.2073"/>
  <p:tag name="ORIGINALWIDTH" val="2811.398"/>
  <p:tag name="LATEXADDIN" val="\documentclass{article}&#10;\usepackage{amsmath}&#10;\pagestyle{empty}&#10;\begin{document}&#10;&#10;\[&#10;CF_j(x)=\sum_{i=1}^n w_i (\hat{f_i}((x-o_i) \lambda_i \cdot M_i)+bias_i)+f_{bias}^j.&#10;\]&#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1087.364"/>
  <p:tag name="LATEXADDIN" val="\documentclass{article}&#10;\usepackage{amsmath}&#10;\pagestyle{empty}&#10;\begin{document}&#10;\[&#10;\lambda = \frac{1}{2}\sqrt{(x_{ub}-x_{lb})^2}&#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28.459"/>
  <p:tag name="ORIGINALWIDTH" val="1647.544"/>
  <p:tag name="LATEXADDIN" val="\documentclass{article}&#10;\usepackage{amsmath}&#10;\pagestyle{empty}&#10;\begin{document}&#10;&#10;\[&#10;w_i=exp(-\frac{\sum_{k=1}^D (x_k-o_{ik})^2}{2D \sigma_i^2}),&#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523.435"/>
  <p:tag name="LATEXADDIN" val="\documentclass{article}&#10;\usepackage{amsmath}&#10;\usepackage{cases}&#10;\pagestyle{empty}&#10;\begin{document}&#10;&#10;\[&#10;w_i=\begin{cases}&#10;w_i &amp; (if \ w_i= \max(w_i)) \\&#10;w_i (1-\max(w_i)^{10}) &amp; (otherwise)&#10;\end{cases}&#10;\]&#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62.9547"/>
  <p:tag name="ORIGINALWIDTH" val="776.9029"/>
  <p:tag name="LATEXADDIN" val="\documentclass{article}&#10;\usepackage{amsmath}&#10;\pagestyle{empty}&#10;\begin{document}&#10;&#10;\[&#10;f_S(x)=\sum_{i=1}^D x_i^2&#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62.9547"/>
  <p:tag name="ORIGINALWIDTH" val="1931.009"/>
  <p:tag name="LATEXADDIN" val="\documentclass{article}&#10;\usepackage{amsmath}&#10;\pagestyle{empty}&#10;\begin{document}&#10;&#10;\[&#10;f_G(x)=\sum_{i=1}^D \frac{x_i^2}{4000} - \prod_{i=1}^D \cos(\frac{x_i}{\sqrt{i}})+1&#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62.9547"/>
  <p:tag name="ORIGINALWIDTH" val="1949.006"/>
  <p:tag name="LATEXADDIN" val="\documentclass{article}&#10;\usepackage{amsmath}&#10;\pagestyle{empty}&#10;\begin{document}&#10;&#10;\[&#10;f_R(x)=\sum_{i=1}^D (x_i^2-10 \cos(2 \pi x_i)+10)&#10;\]&#10;&#10;\end{document}"/>
  <p:tag name="IGUANATEXSIZE" val="20"/>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006.374"/>
  <p:tag name="ORIGINALWIDTH" val="2202.475"/>
  <p:tag name="LATEXADDIN" val="\documentclass{article}&#10;\usepackage{amsmath}&#10;\pagestyle{empty}&#10;\begin{document}&#10;&#10;\[&#10;f_W(x)=\sum_{i=1}^D (\sum_{k=0}^{kmax}\alpha \cos(2 \pi \beta^k (x_i+0.5))) \]\\&#10;\[&#10;-D \sum_{k=0}^{kmax} \alpha^k \cos(2 \pi \beta^k(0.5)),&#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469.816"/>
  <p:tag name="LATEXADDIN" val="\documentclass{article}&#10;\usepackage{amsmath}&#10;\pagestyle{empty}&#10;\begin{document}&#10;\mbox{\boldmath ${&#10; v_i^{t+1} =  v_i^t + (x_*^t-x_i^t)}$}*${f_i&#10;}$&#10;&#10;&#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020.622"/>
  <p:tag name="LATEXADDIN" val="\documentclass{article}&#10;\usepackage{amsmath}&#10;\pagestyle{empty}&#10;\begin{document}&#10;\mbox{\boldmath ${&#10; x_i^{t+1} =  &#10; x_i^{t} + v_i^{t+1}}$&#10;}&#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711.286"/>
  <p:tag name="LATEXADDIN" val="\documentclass{article}&#10;\usepackage{amsmath}&#10;\pagestyle{empty}&#10;\begin{document}&#10;&#10;\[&#10;\mbox{\boldmath $v_i^{t+1}=v_i^t+(x_i^t-x_{NR*})$}*f_i&#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958.005"/>
  <p:tag name="LATEXADDIN" val="\documentclass{article}&#10;\usepackage{amsmath}&#10;\pagestyle{empty}&#10;\begin{document}&#10;&#10;\[&#10;\mbox{\boldmath $ x_i^{t+1}$}= &#10;\begin{cases} &#10;\mbox{\boldmath $ x_i^t+v_i^{t+1}$} &amp; (if \ d_i &lt; NR)\\&#10;\mbox{\boldmath $ x_i^t$} &amp; (otherwise)&#10;\end{cases}&#10;\]&#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7.7128"/>
  <p:tag name="ORIGINALWIDTH" val="452.9434"/>
  <p:tag name="LATEXADDIN" val="\documentclass{article}&#10;\usepackage{amsmath}&#10;\pagestyle{empty}&#10;\begin{document}&#10;\[&#10;\sigma = \frac{\lambda}{\sqrt[D]{q}}&#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1087.364"/>
  <p:tag name="LATEXADDIN" val="\documentclass{article}&#10;\usepackage{amsmath}&#10;\pagestyle{empty}&#10;\begin{document}&#10;\[&#10;\lambda = \frac{1}{2}\sqrt{(x_{ub}-x_{lb})^2}&#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97.7128"/>
  <p:tag name="ORIGINALWIDTH" val="586.4267"/>
  <p:tag name="LATEXADDIN" val="\documentclass{article}&#10;\usepackage{amsmath}&#10;\pagestyle{empty}&#10;\begin{document}&#10;\[&#10;NR = \frac{\lambda}{\sqrt[D]{q}}&#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89.3888"/>
  <p:tag name="LATEXADDIN" val="\documentclass{article}&#10;\usepackage{amsmath}&#10;\pagestyle{empty}&#10;\begin{document}&#10;\[&#10;\mbox{\boldmath ${ x_{loc}=x_*}$}+ \epsilon A_i&#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69.9662"/>
  <p:tag name="LATEXADDIN" val="\documentclass{article}&#10;\usepackage{amsmath}&#10;\pagestyle{empty}&#10;\begin{document}&#10;&#10;endif&#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37.9828"/>
  <p:tag name="ORIGINALWIDTH" val="1079.115"/>
  <p:tag name="LATEXADDIN" val="\documentclass{article}&#10;\usepackage{amsmath}&#10;\pagestyle{empty}&#10;\begin{document}&#10;&#10;\[&#10;\mbox{\boldmath ${x_{loc}=x_{NR*}}$}+ \epsilon A_i^t&#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290.214"/>
  <p:tag name="LATEXADDIN" val="\documentclass{article}&#10;\usepackage{amsmath}&#10;\pagestyle{empty}&#10;\begin{document}&#10;&#10;\[&#10;\mbox{\boldmath ${x_{rnd}=x_{lb}+(x_{ub}-x_{lb})*rand[1, \ D]}$}&#10;\]&#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248.969"/>
  <p:tag name="LATEXADDIN" val="\documentclass{article}&#10;\usepackage{amsmath}&#10;\pagestyle{empty}&#10;\begin{document}&#10;&#10;\[&#10;\mbox{\boldmath ${x_{rnd}=x_{NR_{i*}}}$}+ rand(1,D,[-NR, NR])&#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045.369"/>
  <p:tag name="LATEXADDIN" val="\documentclass{article}&#10;\usepackage{amsmath}&#10;\pagestyle{empty}&#10;\begin{document}&#10;&#10;if${ \ rand &lt; A_i^t \ \&amp; \&#10;min(F(\mbox{\boldmath ${x_i}$}), F(\mbox{\boldmath ${x_{loc}}$}), F(\mbox{\boldmath ${x_{rnd}}$})) &lt; F(\mbox{\boldmath ${x_{i*}}$})}$&#10;\end{document}"/>
  <p:tag name="IGUANATEXSIZE" val="20"/>
  <p:tag name="IGUANATEXCURSOR" val="236"/>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69.9662"/>
  <p:tag name="LATEXADDIN" val="\documentclass{article}&#10;\usepackage{amsmath}&#10;\pagestyle{empty}&#10;\begin{document}&#10;&#10;endif&#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1267.342"/>
  <p:tag name="LATEXADDIN" val="\documentclass{article}&#10;\usepackage{amsmath}&#10;\pagestyle{empty}&#10;\begin{document}&#10;&#10;\[&#10;r_i^{t+1}=r_i^t[1-exp(- \gamma 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80.9524"/>
  <p:tag name="ORIGINALWIDTH" val="881.1398"/>
  <p:tag name="LATEXADDIN" val="\documentclass{article}&#10;\usepackage{amsmath}&#10;\pagestyle{empty}&#10;\begin{document}&#10;&#10;\[&#10;m_i=\sum_{j=1}^N sh(d_{ij})&#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632.171"/>
  <p:tag name="LATEXADDIN" val="\documentclass{article}&#10;\usepackage{amsmath}&#10;\pagestyle{empty}&#10;\begin{document}&#10;&#10;&#10;\[&#10;A_i^{t+1}=\alpha A_i^t&#10;\]&#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632.9208"/>
  <p:tag name="LATEXADDIN" val="\documentclass{article}&#10;\usepackage{amsmath}&#10;\pagestyle{empty}&#10;\begin{document}&#10;&#10;\[&#10;\alpha = \gamma = 0.9&#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67.2291"/>
  <p:tag name="LATEXADDIN" val="\documentclass{article}&#10;\usepackage{amsmath}&#10;\pagestyle{empty}&#10;\begin{document}&#10;\mbox{\boldmath ${ x_{i*}}$}&#10;&#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421.072"/>
  <p:tag name="LATEXADDIN" val="\documentclass{article}&#10;\usepackage{amsmath}&#10;\pagestyle{empty}&#10;\begin{document}&#10;&#10;\[&#10; m_i^{dyn}= &#10;\begin{cases} &#10;\sigma &amp; ({\rm if} \ m_i &lt; \sigma)\\&#10; m_i &amp; ({\rm otherwise})&#10;\end{cases}&#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62.9547"/>
  <p:tag name="ORIGINALWIDTH" val="2040.495"/>
  <p:tag name="LATEXADDIN" val="\documentclass{article}&#10;\usepackage{amsmath}&#10;\pagestyle{empty}&#10;\begin{document}&#10;\[&#10;F_1(x_i)=- \sum_{i=1}^D \frac{x_i^2}{4000}- \prod_{i=1}^D  \cos{\frac{x_i}{\sqrt{i}}}+1.&#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80.2025"/>
  <p:tag name="ORIGINALWIDTH" val="2059.242"/>
  <p:tag name="LATEXADDIN" val="\documentclass{article}&#10;\usepackage{amsmath}&#10;\pagestyle{empty}&#10;\begin{document}&#10;\[&#10;F_2(x_i)=- \prod_{i=1}^D \sum_{j=1}^5 j \cos{[(j+1)x_i+j]}.&#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80.2025"/>
  <p:tag name="ORIGINALWIDTH" val="2059.242"/>
  <p:tag name="LATEXADDIN" val="\documentclass{article}&#10;\usepackage{amsmath}&#10;\pagestyle{empty}&#10;\begin{document}&#10;\[&#10;F_2(x_i)=- \prod_{i=1}^D \sum_{j=1}^5 j \cos{[(j+1)x_i+j]}.&#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3043.87"/>
  <p:tag name="LATEXADDIN" val="\documentclass{article}&#10;\usepackage{amsmath}&#10;\pagestyle{empty}&#10;\begin{document}&#10;&#10;\[ &#10;F_2(x_1,x_2)=(4-2.1x_1^2+ \frac{x_1^4}{3})x_1^2+x_1x_2+(-4+4x_2^2)x_2^2.&#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2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3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TM02900722[[fn=イオン ボードルーム]]</Template>
  <TotalTime>44482</TotalTime>
  <Words>1404</Words>
  <Application>Microsoft Office PowerPoint</Application>
  <PresentationFormat>画面に合わせる (4:3)</PresentationFormat>
  <Paragraphs>470</Paragraphs>
  <Slides>39</Slides>
  <Notes>15</Notes>
  <HiddenSlides>21</HiddenSlides>
  <MMClips>0</MMClips>
  <ScaleCrop>false</ScaleCrop>
  <HeadingPairs>
    <vt:vector size="6" baseType="variant">
      <vt:variant>
        <vt:lpstr>使用されているフォント</vt:lpstr>
      </vt:variant>
      <vt:variant>
        <vt:i4>10</vt:i4>
      </vt:variant>
      <vt:variant>
        <vt:lpstr>テーマ</vt:lpstr>
      </vt:variant>
      <vt:variant>
        <vt:i4>4</vt:i4>
      </vt:variant>
      <vt:variant>
        <vt:lpstr>スライド タイトル</vt:lpstr>
      </vt:variant>
      <vt:variant>
        <vt:i4>39</vt:i4>
      </vt:variant>
    </vt:vector>
  </HeadingPairs>
  <TitlesOfParts>
    <vt:vector size="53" baseType="lpstr">
      <vt:lpstr>Meiryo UI</vt:lpstr>
      <vt:lpstr>ＭＳ Ｐゴシック</vt:lpstr>
      <vt:lpstr>メイリオ</vt:lpstr>
      <vt:lpstr>游ゴシック</vt:lpstr>
      <vt:lpstr>Calibri</vt:lpstr>
      <vt:lpstr>Calibri Light</vt:lpstr>
      <vt:lpstr>Cambria Math</vt:lpstr>
      <vt:lpstr>Segoe UI</vt:lpstr>
      <vt:lpstr>Times New Roman</vt:lpstr>
      <vt:lpstr>Wingdings 2</vt:lpstr>
      <vt:lpstr>HDOfficeLightV0</vt:lpstr>
      <vt:lpstr>1_HDOfficeLightV0</vt:lpstr>
      <vt:lpstr>2_HDOfficeLightV0</vt:lpstr>
      <vt:lpstr>3_HDOfficeLightV0</vt:lpstr>
      <vt:lpstr>PowerPoint プレゼンテーション</vt:lpstr>
      <vt:lpstr>進化計算シンポコンペ</vt:lpstr>
      <vt:lpstr>進化計算シンポコンペ</vt:lpstr>
      <vt:lpstr>進化計算シンポコンペ</vt:lpstr>
      <vt:lpstr>PowerPoint プレゼンテーション</vt:lpstr>
      <vt:lpstr>PowerPoint プレゼンテーション</vt:lpstr>
      <vt:lpstr>PowerPoint プレゼンテーション</vt:lpstr>
      <vt:lpstr>ここから付録</vt:lpstr>
      <vt:lpstr>PowerPoint プレゼンテーション</vt:lpstr>
      <vt:lpstr>PowerPoint プレゼンテーション</vt:lpstr>
      <vt:lpstr>Dynamic Niche Radius</vt:lpstr>
      <vt:lpstr>最適解のみ</vt:lpstr>
      <vt:lpstr>最適解のみ</vt:lpstr>
      <vt:lpstr>最適解+局所解</vt:lpstr>
      <vt:lpstr>最適解+局所解</vt:lpstr>
      <vt:lpstr>BA vs DNRBA</vt:lpstr>
      <vt:lpstr>DNRBAの解分布</vt:lpstr>
      <vt:lpstr>解の発見数(30シード分)</vt:lpstr>
      <vt:lpstr>PowerPoint プレゼンテーション</vt:lpstr>
      <vt:lpstr>CECコンペ [X.Li, et al., 2013]</vt:lpstr>
      <vt:lpstr>問題設定</vt:lpstr>
      <vt:lpstr>問題設定</vt:lpstr>
      <vt:lpstr>Benchmark functions in CEC 2013</vt:lpstr>
      <vt:lpstr>Benchmark functions in CEC 2013</vt:lpstr>
      <vt:lpstr>Benchmark functions in CEC 2013</vt:lpstr>
      <vt:lpstr>Benchmark functions in CEC 2013</vt:lpstr>
      <vt:lpstr>Benchmark functions in CEC 2013</vt:lpstr>
      <vt:lpstr>Result of CEC ‘2015 on Niching Methods</vt:lpstr>
      <vt:lpstr>Result of CEC ‘2015 on Niching Methods</vt:lpstr>
      <vt:lpstr>Result of CEC ‘2015 on Niching Methods</vt:lpstr>
      <vt:lpstr>Result of CEC ‘2015 on Niching Methods</vt:lpstr>
      <vt:lpstr>Result of CEC ‘2015 on Niching Methods</vt:lpstr>
      <vt:lpstr>Result of CEC ‘2015 on Niching Methods</vt:lpstr>
      <vt:lpstr>Bat Algorithm (BA)</vt:lpstr>
      <vt:lpstr>NRBAの改良点</vt:lpstr>
      <vt:lpstr>Bat Algorithm[Yang. X.S, 2010]</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Hiroyuki Sato</dc:creator>
  <cp:lastModifiedBy>Iwase Takuya</cp:lastModifiedBy>
  <cp:revision>388</cp:revision>
  <cp:lastPrinted>2018-11-01T05:36:54Z</cp:lastPrinted>
  <dcterms:created xsi:type="dcterms:W3CDTF">2015-04-22T12:10:45Z</dcterms:created>
  <dcterms:modified xsi:type="dcterms:W3CDTF">2018-11-29T08:17:43Z</dcterms:modified>
</cp:coreProperties>
</file>